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윤고딕 Bold" charset="1" panose="020B0803000000000000"/>
      <p:regular r:id="rId41"/>
    </p:embeddedFont>
    <p:embeddedFont>
      <p:font typeface="윤고딕 Semi-Bold" charset="1" panose="020B0603000000000000"/>
      <p:regular r:id="rId42"/>
    </p:embeddedFont>
    <p:embeddedFont>
      <p:font typeface="Montserrat Bold" charset="1" panose="00000800000000000000"/>
      <p:regular r:id="rId43"/>
    </p:embeddedFont>
    <p:embeddedFont>
      <p:font typeface="Glacial Indifference Bold" charset="1" panose="00000800000000000000"/>
      <p:regular r:id="rId44"/>
    </p:embeddedFont>
    <p:embeddedFont>
      <p:font typeface="Arimo Bold" charset="1" panose="020B0704020202020204"/>
      <p:regular r:id="rId45"/>
    </p:embeddedFont>
    <p:embeddedFont>
      <p:font typeface="윤고딕" charset="1" panose="020B0503000000000000"/>
      <p:regular r:id="rId46"/>
    </p:embeddedFont>
    <p:embeddedFont>
      <p:font typeface="Montserrat Medium" charset="1" panose="000006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2.fntdata"/><Relationship Id="rId47" Type="http://schemas.openxmlformats.org/officeDocument/2006/relationships/font" Target="fonts/font47.fntdata"/><Relationship Id="rId50" Type="http://schemas.openxmlformats.org/officeDocument/2006/relationships/customXml" Target="../customXml/item3.xml"/><Relationship Id="rId7" Type="http://schemas.openxmlformats.org/officeDocument/2006/relationships/slide" Target="slides/slide2.xml"/><Relationship Id="rId16" Type="http://schemas.openxmlformats.org/officeDocument/2006/relationships/slide" Target="slides/slide11.xml"/><Relationship Id="rId2" Type="http://schemas.openxmlformats.org/officeDocument/2006/relationships/presProps" Target="presProps.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45.fntdata"/><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5" Type="http://schemas.openxmlformats.org/officeDocument/2006/relationships/tableStyles" Target="tableStyles.xml"/><Relationship Id="rId49" Type="http://schemas.openxmlformats.org/officeDocument/2006/relationships/customXml" Target="../customXml/item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44.fntdata"/><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 Type="http://schemas.openxmlformats.org/officeDocument/2006/relationships/theme" Target="theme/theme1.xml"/><Relationship Id="rId43" Type="http://schemas.openxmlformats.org/officeDocument/2006/relationships/font" Target="fonts/font43.fntdata"/><Relationship Id="rId9" Type="http://schemas.openxmlformats.org/officeDocument/2006/relationships/slide" Target="slides/slide4.xml"/><Relationship Id="rId48" Type="http://schemas.openxmlformats.org/officeDocument/2006/relationships/customXml" Target="../customXml/item1.xml"/><Relationship Id="rId8" Type="http://schemas.openxmlformats.org/officeDocument/2006/relationships/slide" Target="slides/slide3.xml"/><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6.fntdata"/><Relationship Id="rId20" Type="http://schemas.openxmlformats.org/officeDocument/2006/relationships/slide" Target="slides/slide15.xml"/><Relationship Id="rId41" Type="http://schemas.openxmlformats.org/officeDocument/2006/relationships/font" Target="fonts/font41.fntdata"/><Relationship Id="rId1" Type="http://schemas.openxmlformats.org/officeDocument/2006/relationships/slideMaster" Target="slideMasters/slideMaster1.xml"/><Relationship Id="rId6" Type="http://schemas.openxmlformats.org/officeDocument/2006/relationships/slide" Target="slides/slide1.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14" Target="../media/image55.png" Type="http://schemas.openxmlformats.org/officeDocument/2006/relationships/image"/><Relationship Id="rId15" Target="../media/image56.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7.png" Type="http://schemas.openxmlformats.org/officeDocument/2006/relationships/image"/><Relationship Id="rId13" Target="../media/image68.png" Type="http://schemas.openxmlformats.org/officeDocument/2006/relationships/image"/><Relationship Id="rId14" Target="../media/image69.png" Type="http://schemas.openxmlformats.org/officeDocument/2006/relationships/image"/><Relationship Id="rId15" Target="../media/image70.png" Type="http://schemas.openxmlformats.org/officeDocument/2006/relationships/image"/><Relationship Id="rId16" Target="../media/image71.png" Type="http://schemas.openxmlformats.org/officeDocument/2006/relationships/image"/><Relationship Id="rId17" Target="../media/image72.png" Type="http://schemas.openxmlformats.org/officeDocument/2006/relationships/image"/><Relationship Id="rId18" Target="../media/image73.png" Type="http://schemas.openxmlformats.org/officeDocument/2006/relationships/image"/><Relationship Id="rId19" Target="../media/image74.png" Type="http://schemas.openxmlformats.org/officeDocument/2006/relationships/image"/><Relationship Id="rId2" Target="../media/image57.png" Type="http://schemas.openxmlformats.org/officeDocument/2006/relationships/image"/><Relationship Id="rId20" Target="../media/image75.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gif" Type="http://schemas.openxmlformats.org/officeDocument/2006/relationships/image"/><Relationship Id="rId5" Target="../media/image7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 Id="rId6" Target="../media/image8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png" Type="http://schemas.openxmlformats.org/officeDocument/2006/relationships/image"/><Relationship Id="rId6" Target="../media/image93.png" Type="http://schemas.openxmlformats.org/officeDocument/2006/relationships/image"/><Relationship Id="rId7" Target="../media/image9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png" Type="http://schemas.openxmlformats.org/officeDocument/2006/relationships/image"/><Relationship Id="rId4" Target="../media/image97.png" Type="http://schemas.openxmlformats.org/officeDocument/2006/relationships/image"/><Relationship Id="rId5" Target="../media/image98.png" Type="http://schemas.openxmlformats.org/officeDocument/2006/relationships/image"/><Relationship Id="rId6" Target="../media/image99.png" Type="http://schemas.openxmlformats.org/officeDocument/2006/relationships/image"/><Relationship Id="rId7" Target="../media/image10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png" Type="http://schemas.openxmlformats.org/officeDocument/2006/relationships/image"/><Relationship Id="rId4" Target="../media/image104.png" Type="http://schemas.openxmlformats.org/officeDocument/2006/relationships/image"/><Relationship Id="rId5" Target="../media/image105.jpeg" Type="http://schemas.openxmlformats.org/officeDocument/2006/relationships/image"/><Relationship Id="rId6" Target="../media/image106.jpeg" Type="http://schemas.openxmlformats.org/officeDocument/2006/relationships/image"/><Relationship Id="rId7" Target="../media/image107.png" Type="http://schemas.openxmlformats.org/officeDocument/2006/relationships/image"/><Relationship Id="rId8" Target="../media/image10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110.png" Type="http://schemas.openxmlformats.org/officeDocument/2006/relationships/image"/><Relationship Id="rId4" Target="../media/image111.png" Type="http://schemas.openxmlformats.org/officeDocument/2006/relationships/image"/><Relationship Id="rId5" Target="../media/image11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 Id="rId3" Target="../media/image1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jpeg" Type="http://schemas.openxmlformats.org/officeDocument/2006/relationships/image"/><Relationship Id="rId3" Target="../media/image11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 Id="rId3" Target="../media/image11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20.png" Type="http://schemas.openxmlformats.org/officeDocument/2006/relationships/image"/><Relationship Id="rId4" Target="../media/image12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0.svg" Type="http://schemas.openxmlformats.org/officeDocument/2006/relationships/image"/><Relationship Id="rId2" Target="../media/image122.png" Type="http://schemas.openxmlformats.org/officeDocument/2006/relationships/image"/><Relationship Id="rId3" Target="../media/image123.png" Type="http://schemas.openxmlformats.org/officeDocument/2006/relationships/image"/><Relationship Id="rId4" Target="../media/image124.svg" Type="http://schemas.openxmlformats.org/officeDocument/2006/relationships/image"/><Relationship Id="rId5" Target="../media/image125.png" Type="http://schemas.openxmlformats.org/officeDocument/2006/relationships/image"/><Relationship Id="rId6" Target="../media/image126.svg" Type="http://schemas.openxmlformats.org/officeDocument/2006/relationships/image"/><Relationship Id="rId7" Target="../media/image127.png" Type="http://schemas.openxmlformats.org/officeDocument/2006/relationships/image"/><Relationship Id="rId8" Target="../media/image128.jpeg" Type="http://schemas.openxmlformats.org/officeDocument/2006/relationships/image"/><Relationship Id="rId9" Target="../media/image1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 Id="rId3" Target="../media/image132.png" Type="http://schemas.openxmlformats.org/officeDocument/2006/relationships/image"/><Relationship Id="rId4" Target="../media/image133.png" Type="http://schemas.openxmlformats.org/officeDocument/2006/relationships/image"/><Relationship Id="rId5" Target="../media/image13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3.jpeg" Type="http://schemas.openxmlformats.org/officeDocument/2006/relationships/image"/><Relationship Id="rId2" Target="../media/image135.png" Type="http://schemas.openxmlformats.org/officeDocument/2006/relationships/image"/><Relationship Id="rId3" Target="../media/image136.sv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41.png" Type="http://schemas.openxmlformats.org/officeDocument/2006/relationships/image"/><Relationship Id="rId9" Target="../media/image14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4.png" Type="http://schemas.openxmlformats.org/officeDocument/2006/relationships/image"/><Relationship Id="rId3" Target="../media/image145.png" Type="http://schemas.openxmlformats.org/officeDocument/2006/relationships/image"/><Relationship Id="rId4" Target="../media/image146.jpeg" Type="http://schemas.openxmlformats.org/officeDocument/2006/relationships/image"/><Relationship Id="rId5" Target="../media/VAGVDPNtEh8.mp4" Type="http://schemas.openxmlformats.org/officeDocument/2006/relationships/video"/><Relationship Id="rId6" Target="../media/VAGVDPNtEh8.mp4" Type="http://schemas.microsoft.com/office/2007/relationships/media"/></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5.png" Type="http://schemas.openxmlformats.org/officeDocument/2006/relationships/image"/><Relationship Id="rId3" Target="../media/image147.png" Type="http://schemas.openxmlformats.org/officeDocument/2006/relationships/image"/><Relationship Id="rId4" Target="../media/image14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9.png" Type="http://schemas.openxmlformats.org/officeDocument/2006/relationships/image"/><Relationship Id="rId3" Target="../media/image150.png" Type="http://schemas.openxmlformats.org/officeDocument/2006/relationships/image"/><Relationship Id="rId4" Target="../media/image151.png" Type="http://schemas.openxmlformats.org/officeDocument/2006/relationships/image"/><Relationship Id="rId5" Target="../media/image152.png" Type="http://schemas.openxmlformats.org/officeDocument/2006/relationships/image"/><Relationship Id="rId6" Target="../media/image145.png" Type="http://schemas.openxmlformats.org/officeDocument/2006/relationships/image"/><Relationship Id="rId7" Target="../media/image153.png" Type="http://schemas.openxmlformats.org/officeDocument/2006/relationships/image"/><Relationship Id="rId8" Target="../media/image154.png" Type="http://schemas.openxmlformats.org/officeDocument/2006/relationships/image"/><Relationship Id="rId9" Target="../media/image14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586888"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674263"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287044" y="719370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6" id="6"/>
          <p:cNvSpPr/>
          <p:nvPr/>
        </p:nvSpPr>
        <p:spPr>
          <a:xfrm flipH="false" flipV="false" rot="0">
            <a:off x="6693198" y="789846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7" id="7"/>
          <p:cNvSpPr/>
          <p:nvPr/>
        </p:nvSpPr>
        <p:spPr>
          <a:xfrm flipH="false" flipV="false" rot="0">
            <a:off x="-1065015" y="9251103"/>
            <a:ext cx="15169770" cy="8229600"/>
          </a:xfrm>
          <a:custGeom>
            <a:avLst/>
            <a:gdLst/>
            <a:ahLst/>
            <a:cxnLst/>
            <a:rect r="r" b="b" t="t" l="l"/>
            <a:pathLst>
              <a:path h="8229600" w="15169770">
                <a:moveTo>
                  <a:pt x="0" y="0"/>
                </a:moveTo>
                <a:lnTo>
                  <a:pt x="15169770" y="0"/>
                </a:lnTo>
                <a:lnTo>
                  <a:pt x="15169770"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65015" y="7774305"/>
            <a:ext cx="3799026" cy="2967989"/>
          </a:xfrm>
          <a:custGeom>
            <a:avLst/>
            <a:gdLst/>
            <a:ahLst/>
            <a:cxnLst/>
            <a:rect r="r" b="b" t="t" l="l"/>
            <a:pathLst>
              <a:path h="2967989" w="3799026">
                <a:moveTo>
                  <a:pt x="0" y="0"/>
                </a:moveTo>
                <a:lnTo>
                  <a:pt x="3799027" y="0"/>
                </a:lnTo>
                <a:lnTo>
                  <a:pt x="3799027" y="2967990"/>
                </a:lnTo>
                <a:lnTo>
                  <a:pt x="0" y="2967990"/>
                </a:lnTo>
                <a:lnTo>
                  <a:pt x="0" y="0"/>
                </a:lnTo>
                <a:close/>
              </a:path>
            </a:pathLst>
          </a:custGeom>
          <a:blipFill>
            <a:blip r:embed="rId3"/>
            <a:stretch>
              <a:fillRect l="0" t="0" r="0" b="0"/>
            </a:stretch>
          </a:blipFill>
        </p:spPr>
      </p:sp>
      <p:sp>
        <p:nvSpPr>
          <p:cNvPr name="Freeform 9" id="9"/>
          <p:cNvSpPr/>
          <p:nvPr/>
        </p:nvSpPr>
        <p:spPr>
          <a:xfrm flipH="false" flipV="false" rot="0">
            <a:off x="11769051" y="4198894"/>
            <a:ext cx="10980498" cy="9511856"/>
          </a:xfrm>
          <a:custGeom>
            <a:avLst/>
            <a:gdLst/>
            <a:ahLst/>
            <a:cxnLst/>
            <a:rect r="r" b="b" t="t" l="l"/>
            <a:pathLst>
              <a:path h="9511856" w="10980498">
                <a:moveTo>
                  <a:pt x="0" y="0"/>
                </a:moveTo>
                <a:lnTo>
                  <a:pt x="10980498" y="0"/>
                </a:lnTo>
                <a:lnTo>
                  <a:pt x="10980498" y="9511857"/>
                </a:lnTo>
                <a:lnTo>
                  <a:pt x="0" y="9511857"/>
                </a:lnTo>
                <a:lnTo>
                  <a:pt x="0" y="0"/>
                </a:lnTo>
                <a:close/>
              </a:path>
            </a:pathLst>
          </a:custGeom>
          <a:blipFill>
            <a:blip r:embed="rId5"/>
            <a:stretch>
              <a:fillRect l="0" t="0" r="0" b="0"/>
            </a:stretch>
          </a:blipFill>
        </p:spPr>
      </p:sp>
      <p:sp>
        <p:nvSpPr>
          <p:cNvPr name="Freeform 10" id="10"/>
          <p:cNvSpPr/>
          <p:nvPr/>
        </p:nvSpPr>
        <p:spPr>
          <a:xfrm flipH="false" flipV="false" rot="0">
            <a:off x="10999768" y="8603224"/>
            <a:ext cx="1920748" cy="2705279"/>
          </a:xfrm>
          <a:custGeom>
            <a:avLst/>
            <a:gdLst/>
            <a:ahLst/>
            <a:cxnLst/>
            <a:rect r="r" b="b" t="t" l="l"/>
            <a:pathLst>
              <a:path h="2705279" w="1920748">
                <a:moveTo>
                  <a:pt x="0" y="0"/>
                </a:moveTo>
                <a:lnTo>
                  <a:pt x="1920748" y="0"/>
                </a:lnTo>
                <a:lnTo>
                  <a:pt x="1920748" y="2705279"/>
                </a:lnTo>
                <a:lnTo>
                  <a:pt x="0" y="2705279"/>
                </a:lnTo>
                <a:lnTo>
                  <a:pt x="0" y="0"/>
                </a:lnTo>
                <a:close/>
              </a:path>
            </a:pathLst>
          </a:custGeom>
          <a:blipFill>
            <a:blip r:embed="rId6"/>
            <a:stretch>
              <a:fillRect l="0" t="0" r="0" b="0"/>
            </a:stretch>
          </a:blipFill>
        </p:spPr>
      </p:sp>
      <p:sp>
        <p:nvSpPr>
          <p:cNvPr name="Freeform 11" id="11"/>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249664" y="2349664"/>
            <a:ext cx="9788673" cy="1969059"/>
          </a:xfrm>
          <a:prstGeom prst="rect">
            <a:avLst/>
          </a:prstGeom>
        </p:spPr>
        <p:txBody>
          <a:bodyPr anchor="t" rtlCol="false" tIns="0" lIns="0" bIns="0" rIns="0">
            <a:spAutoFit/>
          </a:bodyPr>
          <a:lstStyle/>
          <a:p>
            <a:pPr algn="ctr">
              <a:lnSpc>
                <a:spcPts val="13164"/>
              </a:lnSpc>
            </a:pPr>
            <a:r>
              <a:rPr lang="en-US" sz="15307">
                <a:solidFill>
                  <a:srgbClr val="366E1E"/>
                </a:solidFill>
                <a:latin typeface="윤고딕 Bold"/>
                <a:ea typeface="윤고딕 Bold"/>
                <a:cs typeface="윤고딕 Bold"/>
                <a:sym typeface="윤고딕 Bold"/>
              </a:rPr>
              <a:t>힐링의 숲</a:t>
            </a:r>
          </a:p>
        </p:txBody>
      </p:sp>
      <p:sp>
        <p:nvSpPr>
          <p:cNvPr name="Freeform 13" id="13"/>
          <p:cNvSpPr/>
          <p:nvPr/>
        </p:nvSpPr>
        <p:spPr>
          <a:xfrm flipH="false" flipV="false" rot="0">
            <a:off x="586888" y="92583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14" id="14"/>
          <p:cNvSpPr/>
          <p:nvPr/>
        </p:nvSpPr>
        <p:spPr>
          <a:xfrm flipH="false" flipV="false" rot="0">
            <a:off x="-1773306" y="5672764"/>
            <a:ext cx="6096778" cy="5113673"/>
          </a:xfrm>
          <a:custGeom>
            <a:avLst/>
            <a:gdLst/>
            <a:ahLst/>
            <a:cxnLst/>
            <a:rect r="r" b="b" t="t" l="l"/>
            <a:pathLst>
              <a:path h="5113673" w="6096778">
                <a:moveTo>
                  <a:pt x="0" y="0"/>
                </a:moveTo>
                <a:lnTo>
                  <a:pt x="6096778" y="0"/>
                </a:lnTo>
                <a:lnTo>
                  <a:pt x="6096778" y="5113672"/>
                </a:lnTo>
                <a:lnTo>
                  <a:pt x="0" y="5113672"/>
                </a:lnTo>
                <a:lnTo>
                  <a:pt x="0" y="0"/>
                </a:lnTo>
                <a:close/>
              </a:path>
            </a:pathLst>
          </a:custGeom>
          <a:blipFill>
            <a:blip r:embed="rId9"/>
            <a:stretch>
              <a:fillRect l="0" t="0" r="0" b="0"/>
            </a:stretch>
          </a:blipFill>
        </p:spPr>
      </p:sp>
      <p:sp>
        <p:nvSpPr>
          <p:cNvPr name="Freeform 15" id="15"/>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7224071" y="5810274"/>
            <a:ext cx="3839858" cy="1883965"/>
          </a:xfrm>
          <a:prstGeom prst="rect">
            <a:avLst/>
          </a:prstGeom>
        </p:spPr>
        <p:txBody>
          <a:bodyPr anchor="t" rtlCol="false" tIns="0" lIns="0" bIns="0" rIns="0">
            <a:spAutoFit/>
          </a:bodyPr>
          <a:lstStyle/>
          <a:p>
            <a:pPr algn="ctr">
              <a:lnSpc>
                <a:spcPts val="3915"/>
              </a:lnSpc>
            </a:pPr>
            <a:r>
              <a:rPr lang="en-US" sz="2526" spc="-101">
                <a:solidFill>
                  <a:srgbClr val="366E1E"/>
                </a:solidFill>
                <a:latin typeface="윤고딕 Bold"/>
                <a:ea typeface="윤고딕 Bold"/>
                <a:cs typeface="윤고딕 Bold"/>
                <a:sym typeface="윤고딕 Bold"/>
              </a:rPr>
              <a:t>TEAM 7조</a:t>
            </a:r>
          </a:p>
          <a:p>
            <a:pPr algn="ctr">
              <a:lnSpc>
                <a:spcPts val="3450"/>
              </a:lnSpc>
            </a:pPr>
            <a:r>
              <a:rPr lang="en-US" sz="2226" spc="-89">
                <a:solidFill>
                  <a:srgbClr val="366E1E"/>
                </a:solidFill>
                <a:latin typeface="윤고딕 Bold"/>
                <a:ea typeface="윤고딕 Bold"/>
                <a:cs typeface="윤고딕 Bold"/>
                <a:sym typeface="윤고딕 Bold"/>
              </a:rPr>
              <a:t>B3 코퍼레이션</a:t>
            </a:r>
          </a:p>
          <a:p>
            <a:pPr algn="ctr">
              <a:lnSpc>
                <a:spcPts val="3450"/>
              </a:lnSpc>
            </a:pPr>
            <a:r>
              <a:rPr lang="en-US" sz="2226" spc="-89">
                <a:solidFill>
                  <a:srgbClr val="366E1E"/>
                </a:solidFill>
                <a:latin typeface="윤고딕 Bold"/>
                <a:ea typeface="윤고딕 Bold"/>
                <a:cs typeface="윤고딕 Bold"/>
                <a:sym typeface="윤고딕 Bold"/>
              </a:rPr>
              <a:t>서예건 유영찬 최순호</a:t>
            </a:r>
          </a:p>
          <a:p>
            <a:pPr algn="ctr">
              <a:lnSpc>
                <a:spcPts val="3450"/>
              </a:lnSpc>
            </a:pPr>
            <a:r>
              <a:rPr lang="en-US" sz="2226" spc="-89">
                <a:solidFill>
                  <a:srgbClr val="366E1E"/>
                </a:solidFill>
                <a:latin typeface="윤고딕 Bold"/>
                <a:ea typeface="윤고딕 Bold"/>
                <a:cs typeface="윤고딕 Bold"/>
                <a:sym typeface="윤고딕 Bold"/>
              </a:rPr>
              <a:t>장형우 장윤호 신윤식</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10</a:t>
              </a:r>
            </a:p>
          </p:txBody>
        </p:sp>
      </p:grpSp>
      <p:sp>
        <p:nvSpPr>
          <p:cNvPr name="TextBox 6" id="6"/>
          <p:cNvSpPr txBox="true"/>
          <p:nvPr/>
        </p:nvSpPr>
        <p:spPr>
          <a:xfrm rot="0">
            <a:off x="5630042" y="188972"/>
            <a:ext cx="7027917"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TextBox 7" id="7"/>
          <p:cNvSpPr txBox="true"/>
          <p:nvPr/>
        </p:nvSpPr>
        <p:spPr>
          <a:xfrm rot="0">
            <a:off x="8816728" y="1323883"/>
            <a:ext cx="2879411"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특장점 및 차별점</a:t>
            </a:r>
          </a:p>
        </p:txBody>
      </p:sp>
      <p:sp>
        <p:nvSpPr>
          <p:cNvPr name="TextBox 8" id="8"/>
          <p:cNvSpPr txBox="true"/>
          <p:nvPr/>
        </p:nvSpPr>
        <p:spPr>
          <a:xfrm rot="0">
            <a:off x="5315017" y="1839929"/>
            <a:ext cx="8305187" cy="1480717"/>
          </a:xfrm>
          <a:prstGeom prst="rect">
            <a:avLst/>
          </a:prstGeom>
        </p:spPr>
        <p:txBody>
          <a:bodyPr anchor="t" rtlCol="false" tIns="0" lIns="0" bIns="0" rIns="0">
            <a:spAutoFit/>
          </a:bodyPr>
          <a:lstStyle/>
          <a:p>
            <a:pPr algn="ctr">
              <a:lnSpc>
                <a:spcPts val="6630"/>
              </a:lnSpc>
              <a:spcBef>
                <a:spcPct val="0"/>
              </a:spcBef>
            </a:pPr>
            <a:r>
              <a:rPr lang="en-US" sz="4479" spc="-179">
                <a:solidFill>
                  <a:srgbClr val="E4032E"/>
                </a:solidFill>
                <a:latin typeface="윤고딕 Bold"/>
                <a:ea typeface="윤고딕 Bold"/>
                <a:cs typeface="윤고딕 Bold"/>
                <a:sym typeface="윤고딕 Bold"/>
              </a:rPr>
              <a:t>Diary</a:t>
            </a:r>
          </a:p>
          <a:p>
            <a:pPr algn="ctr">
              <a:lnSpc>
                <a:spcPts val="4638"/>
              </a:lnSpc>
              <a:spcBef>
                <a:spcPct val="0"/>
              </a:spcBef>
            </a:pPr>
            <a:r>
              <a:rPr lang="en-US" sz="3134" spc="-125">
                <a:solidFill>
                  <a:srgbClr val="000000"/>
                </a:solidFill>
                <a:latin typeface="윤고딕 Bold"/>
                <a:ea typeface="윤고딕 Bold"/>
                <a:cs typeface="윤고딕 Bold"/>
                <a:sym typeface="윤고딕 Bold"/>
              </a:rPr>
              <a:t>일기장</a:t>
            </a:r>
          </a:p>
        </p:txBody>
      </p:sp>
      <p:sp>
        <p:nvSpPr>
          <p:cNvPr name="Freeform 9" id="9"/>
          <p:cNvSpPr/>
          <p:nvPr/>
        </p:nvSpPr>
        <p:spPr>
          <a:xfrm flipH="false" flipV="false" rot="0">
            <a:off x="2560954" y="2631087"/>
            <a:ext cx="3070805" cy="6015788"/>
          </a:xfrm>
          <a:custGeom>
            <a:avLst/>
            <a:gdLst/>
            <a:ahLst/>
            <a:cxnLst/>
            <a:rect r="r" b="b" t="t" l="l"/>
            <a:pathLst>
              <a:path h="6015788" w="3070805">
                <a:moveTo>
                  <a:pt x="0" y="0"/>
                </a:moveTo>
                <a:lnTo>
                  <a:pt x="3070805" y="0"/>
                </a:lnTo>
                <a:lnTo>
                  <a:pt x="3070805" y="6015789"/>
                </a:lnTo>
                <a:lnTo>
                  <a:pt x="0" y="6015789"/>
                </a:lnTo>
                <a:lnTo>
                  <a:pt x="0" y="0"/>
                </a:lnTo>
                <a:close/>
              </a:path>
            </a:pathLst>
          </a:custGeom>
          <a:blipFill>
            <a:blip r:embed="rId2"/>
            <a:stretch>
              <a:fillRect l="0" t="-10597" r="0" b="-2837"/>
            </a:stretch>
          </a:blipFill>
        </p:spPr>
      </p:sp>
      <p:sp>
        <p:nvSpPr>
          <p:cNvPr name="Freeform 10" id="10"/>
          <p:cNvSpPr/>
          <p:nvPr/>
        </p:nvSpPr>
        <p:spPr>
          <a:xfrm flipH="false" flipV="false" rot="0">
            <a:off x="6199411" y="3906871"/>
            <a:ext cx="6091183" cy="4006493"/>
          </a:xfrm>
          <a:custGeom>
            <a:avLst/>
            <a:gdLst/>
            <a:ahLst/>
            <a:cxnLst/>
            <a:rect r="r" b="b" t="t" l="l"/>
            <a:pathLst>
              <a:path h="4006493" w="6091183">
                <a:moveTo>
                  <a:pt x="0" y="0"/>
                </a:moveTo>
                <a:lnTo>
                  <a:pt x="6091182" y="0"/>
                </a:lnTo>
                <a:lnTo>
                  <a:pt x="6091182" y="4006493"/>
                </a:lnTo>
                <a:lnTo>
                  <a:pt x="0" y="4006493"/>
                </a:lnTo>
                <a:lnTo>
                  <a:pt x="0" y="0"/>
                </a:lnTo>
                <a:close/>
              </a:path>
            </a:pathLst>
          </a:custGeom>
          <a:blipFill>
            <a:blip r:embed="rId3"/>
            <a:stretch>
              <a:fillRect l="-18713" t="-6158" r="-25316" b="-21939"/>
            </a:stretch>
          </a:blipFill>
        </p:spPr>
      </p:sp>
      <p:sp>
        <p:nvSpPr>
          <p:cNvPr name="Freeform 11" id="11"/>
          <p:cNvSpPr/>
          <p:nvPr/>
        </p:nvSpPr>
        <p:spPr>
          <a:xfrm flipH="false" flipV="false" rot="0">
            <a:off x="12610795" y="4380764"/>
            <a:ext cx="3763473" cy="3237650"/>
          </a:xfrm>
          <a:custGeom>
            <a:avLst/>
            <a:gdLst/>
            <a:ahLst/>
            <a:cxnLst/>
            <a:rect r="r" b="b" t="t" l="l"/>
            <a:pathLst>
              <a:path h="3237650" w="3763473">
                <a:moveTo>
                  <a:pt x="0" y="0"/>
                </a:moveTo>
                <a:lnTo>
                  <a:pt x="3763472" y="0"/>
                </a:lnTo>
                <a:lnTo>
                  <a:pt x="3763472" y="3237650"/>
                </a:lnTo>
                <a:lnTo>
                  <a:pt x="0" y="3237650"/>
                </a:lnTo>
                <a:lnTo>
                  <a:pt x="0" y="0"/>
                </a:lnTo>
                <a:close/>
              </a:path>
            </a:pathLst>
          </a:custGeom>
          <a:blipFill>
            <a:blip r:embed="rId4"/>
            <a:stretch>
              <a:fillRect l="0" t="0" r="0" b="0"/>
            </a:stretch>
          </a:blipFill>
        </p:spPr>
      </p:sp>
      <p:sp>
        <p:nvSpPr>
          <p:cNvPr name="TextBox 12" id="12"/>
          <p:cNvSpPr txBox="true"/>
          <p:nvPr/>
        </p:nvSpPr>
        <p:spPr>
          <a:xfrm rot="0">
            <a:off x="6307511" y="9524736"/>
            <a:ext cx="6661299" cy="374860"/>
          </a:xfrm>
          <a:prstGeom prst="rect">
            <a:avLst/>
          </a:prstGeom>
        </p:spPr>
        <p:txBody>
          <a:bodyPr anchor="t" rtlCol="false" tIns="0" lIns="0" bIns="0" rIns="0">
            <a:spAutoFit/>
          </a:bodyPr>
          <a:lstStyle/>
          <a:p>
            <a:pPr algn="ctr">
              <a:lnSpc>
                <a:spcPts val="2899"/>
              </a:lnSpc>
              <a:spcBef>
                <a:spcPct val="0"/>
              </a:spcBef>
            </a:pPr>
            <a:r>
              <a:rPr lang="en-US" sz="1959" spc="-78">
                <a:solidFill>
                  <a:srgbClr val="000000"/>
                </a:solidFill>
                <a:latin typeface="윤고딕 Bold"/>
                <a:ea typeface="윤고딕 Bold"/>
                <a:cs typeface="윤고딕 Bold"/>
                <a:sym typeface="윤고딕 Bold"/>
              </a:rPr>
              <a:t>일기장을 분석하여 나의 기분에 따른 음원을 ai가 들려줍니다.</a:t>
            </a:r>
          </a:p>
        </p:txBody>
      </p:sp>
      <p:sp>
        <p:nvSpPr>
          <p:cNvPr name="TextBox 13" id="13"/>
          <p:cNvSpPr txBox="true"/>
          <p:nvPr/>
        </p:nvSpPr>
        <p:spPr>
          <a:xfrm rot="0">
            <a:off x="6306200" y="9074158"/>
            <a:ext cx="7465715" cy="374860"/>
          </a:xfrm>
          <a:prstGeom prst="rect">
            <a:avLst/>
          </a:prstGeom>
        </p:spPr>
        <p:txBody>
          <a:bodyPr anchor="t" rtlCol="false" tIns="0" lIns="0" bIns="0" rIns="0">
            <a:spAutoFit/>
          </a:bodyPr>
          <a:lstStyle/>
          <a:p>
            <a:pPr algn="ctr">
              <a:lnSpc>
                <a:spcPts val="2899"/>
              </a:lnSpc>
              <a:spcBef>
                <a:spcPct val="0"/>
              </a:spcBef>
            </a:pPr>
            <a:r>
              <a:rPr lang="en-US" sz="1959" spc="-78">
                <a:solidFill>
                  <a:srgbClr val="000000"/>
                </a:solidFill>
                <a:latin typeface="윤고딕 Bold"/>
                <a:ea typeface="윤고딕 Bold"/>
                <a:cs typeface="윤고딕 Bold"/>
                <a:sym typeface="윤고딕 Bold"/>
              </a:rPr>
              <a:t>스티커 이모지를 활용하여 나의 기분 변화 상태를 시각화 하였습니다.</a:t>
            </a:r>
          </a:p>
        </p:txBody>
      </p:sp>
      <p:sp>
        <p:nvSpPr>
          <p:cNvPr name="TextBox 14" id="14"/>
          <p:cNvSpPr txBox="true"/>
          <p:nvPr/>
        </p:nvSpPr>
        <p:spPr>
          <a:xfrm rot="0">
            <a:off x="6268667" y="8624228"/>
            <a:ext cx="7975534" cy="374860"/>
          </a:xfrm>
          <a:prstGeom prst="rect">
            <a:avLst/>
          </a:prstGeom>
        </p:spPr>
        <p:txBody>
          <a:bodyPr anchor="t" rtlCol="false" tIns="0" lIns="0" bIns="0" rIns="0">
            <a:spAutoFit/>
          </a:bodyPr>
          <a:lstStyle/>
          <a:p>
            <a:pPr algn="ctr">
              <a:lnSpc>
                <a:spcPts val="2899"/>
              </a:lnSpc>
              <a:spcBef>
                <a:spcPct val="0"/>
              </a:spcBef>
            </a:pPr>
            <a:r>
              <a:rPr lang="en-US" sz="1959" spc="-78">
                <a:solidFill>
                  <a:srgbClr val="000000"/>
                </a:solidFill>
                <a:latin typeface="윤고딕 Bold"/>
                <a:ea typeface="윤고딕 Bold"/>
                <a:cs typeface="윤고딕 Bold"/>
                <a:sym typeface="윤고딕 Bold"/>
              </a:rPr>
              <a:t>AI의 답변을 통해 객관적으로 나를 돌아볼 수 있으며, 만족감을 얻습니다..</a:t>
            </a:r>
          </a:p>
        </p:txBody>
      </p:sp>
      <p:sp>
        <p:nvSpPr>
          <p:cNvPr name="TextBox 15" id="15"/>
          <p:cNvSpPr txBox="true"/>
          <p:nvPr/>
        </p:nvSpPr>
        <p:spPr>
          <a:xfrm rot="0">
            <a:off x="3165767" y="8720170"/>
            <a:ext cx="1861178" cy="374860"/>
          </a:xfrm>
          <a:prstGeom prst="rect">
            <a:avLst/>
          </a:prstGeom>
        </p:spPr>
        <p:txBody>
          <a:bodyPr anchor="t" rtlCol="false" tIns="0" lIns="0" bIns="0" rIns="0">
            <a:spAutoFit/>
          </a:bodyPr>
          <a:lstStyle/>
          <a:p>
            <a:pPr algn="ctr">
              <a:lnSpc>
                <a:spcPts val="2899"/>
              </a:lnSpc>
              <a:spcBef>
                <a:spcPct val="0"/>
              </a:spcBef>
            </a:pPr>
            <a:r>
              <a:rPr lang="en-US" sz="1959" spc="-78">
                <a:solidFill>
                  <a:srgbClr val="000000"/>
                </a:solidFill>
                <a:latin typeface="윤고딕 Bold"/>
                <a:ea typeface="윤고딕 Bold"/>
                <a:cs typeface="윤고딕 Bold"/>
                <a:sym typeface="윤고딕 Bold"/>
              </a:rPr>
              <a:t>답다의 “마링이”</a:t>
            </a:r>
          </a:p>
        </p:txBody>
      </p:sp>
      <p:sp>
        <p:nvSpPr>
          <p:cNvPr name="TextBox 16" id="16"/>
          <p:cNvSpPr txBox="true"/>
          <p:nvPr/>
        </p:nvSpPr>
        <p:spPr>
          <a:xfrm rot="0">
            <a:off x="8136702" y="7951464"/>
            <a:ext cx="2216599" cy="374860"/>
          </a:xfrm>
          <a:prstGeom prst="rect">
            <a:avLst/>
          </a:prstGeom>
        </p:spPr>
        <p:txBody>
          <a:bodyPr anchor="t" rtlCol="false" tIns="0" lIns="0" bIns="0" rIns="0">
            <a:spAutoFit/>
          </a:bodyPr>
          <a:lstStyle/>
          <a:p>
            <a:pPr algn="ctr">
              <a:lnSpc>
                <a:spcPts val="2899"/>
              </a:lnSpc>
              <a:spcBef>
                <a:spcPct val="0"/>
              </a:spcBef>
            </a:pPr>
            <a:r>
              <a:rPr lang="en-US" sz="1959" spc="-78">
                <a:solidFill>
                  <a:srgbClr val="000000"/>
                </a:solidFill>
                <a:latin typeface="윤고딕 Bold"/>
                <a:ea typeface="윤고딕 Bold"/>
                <a:cs typeface="윤고딕 Bold"/>
                <a:sym typeface="윤고딕 Bold"/>
              </a:rPr>
              <a:t>힐링의 숲 일기장</a:t>
            </a:r>
          </a:p>
        </p:txBody>
      </p:sp>
      <p:sp>
        <p:nvSpPr>
          <p:cNvPr name="TextBox 17" id="17"/>
          <p:cNvSpPr txBox="true"/>
          <p:nvPr/>
        </p:nvSpPr>
        <p:spPr>
          <a:xfrm rot="0">
            <a:off x="13599090" y="7551739"/>
            <a:ext cx="1786882" cy="372556"/>
          </a:xfrm>
          <a:prstGeom prst="rect">
            <a:avLst/>
          </a:prstGeom>
        </p:spPr>
        <p:txBody>
          <a:bodyPr anchor="t" rtlCol="false" tIns="0" lIns="0" bIns="0" rIns="0">
            <a:spAutoFit/>
          </a:bodyPr>
          <a:lstStyle/>
          <a:p>
            <a:pPr algn="ctr">
              <a:lnSpc>
                <a:spcPts val="2816"/>
              </a:lnSpc>
              <a:spcBef>
                <a:spcPct val="0"/>
              </a:spcBef>
            </a:pPr>
            <a:r>
              <a:rPr lang="en-US" sz="1903" spc="-76">
                <a:solidFill>
                  <a:srgbClr val="000000"/>
                </a:solidFill>
                <a:latin typeface="윤고딕 Bold"/>
                <a:ea typeface="윤고딕 Bold"/>
                <a:cs typeface="윤고딕 Bold"/>
                <a:sym typeface="윤고딕 Bold"/>
              </a:rPr>
              <a:t>이모지와 음원</a:t>
            </a:r>
          </a:p>
        </p:txBody>
      </p:sp>
      <p:sp>
        <p:nvSpPr>
          <p:cNvPr name="TextBox 18" id="18"/>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11</a:t>
              </a:r>
            </a:p>
          </p:txBody>
        </p:sp>
      </p:grpSp>
      <p:sp>
        <p:nvSpPr>
          <p:cNvPr name="TextBox 6" id="6"/>
          <p:cNvSpPr txBox="true"/>
          <p:nvPr/>
        </p:nvSpPr>
        <p:spPr>
          <a:xfrm rot="0">
            <a:off x="5630042" y="188972"/>
            <a:ext cx="7027917"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TextBox 7" id="7"/>
          <p:cNvSpPr txBox="true"/>
          <p:nvPr/>
        </p:nvSpPr>
        <p:spPr>
          <a:xfrm rot="0">
            <a:off x="8816728" y="1323883"/>
            <a:ext cx="2879411"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특장점 및 차별점</a:t>
            </a:r>
          </a:p>
        </p:txBody>
      </p:sp>
      <p:sp>
        <p:nvSpPr>
          <p:cNvPr name="TextBox 8" id="8"/>
          <p:cNvSpPr txBox="true"/>
          <p:nvPr/>
        </p:nvSpPr>
        <p:spPr>
          <a:xfrm rot="0">
            <a:off x="5315017" y="1839929"/>
            <a:ext cx="8305187" cy="1480717"/>
          </a:xfrm>
          <a:prstGeom prst="rect">
            <a:avLst/>
          </a:prstGeom>
        </p:spPr>
        <p:txBody>
          <a:bodyPr anchor="t" rtlCol="false" tIns="0" lIns="0" bIns="0" rIns="0">
            <a:spAutoFit/>
          </a:bodyPr>
          <a:lstStyle/>
          <a:p>
            <a:pPr algn="ctr">
              <a:lnSpc>
                <a:spcPts val="6630"/>
              </a:lnSpc>
              <a:spcBef>
                <a:spcPct val="0"/>
              </a:spcBef>
            </a:pPr>
            <a:r>
              <a:rPr lang="en-US" sz="4479" spc="-179">
                <a:solidFill>
                  <a:srgbClr val="E4032E"/>
                </a:solidFill>
                <a:latin typeface="윤고딕 Bold"/>
                <a:ea typeface="윤고딕 Bold"/>
                <a:cs typeface="윤고딕 Bold"/>
                <a:sym typeface="윤고딕 Bold"/>
              </a:rPr>
              <a:t>Story with picture</a:t>
            </a:r>
          </a:p>
          <a:p>
            <a:pPr algn="ctr">
              <a:lnSpc>
                <a:spcPts val="4638"/>
              </a:lnSpc>
              <a:spcBef>
                <a:spcPct val="0"/>
              </a:spcBef>
            </a:pPr>
            <a:r>
              <a:rPr lang="en-US" sz="3134" spc="-125">
                <a:solidFill>
                  <a:srgbClr val="000000"/>
                </a:solidFill>
                <a:latin typeface="윤고딕 Bold"/>
                <a:ea typeface="윤고딕 Bold"/>
                <a:cs typeface="윤고딕 Bold"/>
                <a:sym typeface="윤고딕 Bold"/>
              </a:rPr>
              <a:t>그림 이야기</a:t>
            </a:r>
          </a:p>
        </p:txBody>
      </p:sp>
      <p:sp>
        <p:nvSpPr>
          <p:cNvPr name="Freeform 9" id="9"/>
          <p:cNvSpPr/>
          <p:nvPr/>
        </p:nvSpPr>
        <p:spPr>
          <a:xfrm flipH="false" flipV="false" rot="0">
            <a:off x="5769259" y="3341284"/>
            <a:ext cx="7396704" cy="4489388"/>
          </a:xfrm>
          <a:custGeom>
            <a:avLst/>
            <a:gdLst/>
            <a:ahLst/>
            <a:cxnLst/>
            <a:rect r="r" b="b" t="t" l="l"/>
            <a:pathLst>
              <a:path h="4489388" w="7396704">
                <a:moveTo>
                  <a:pt x="0" y="0"/>
                </a:moveTo>
                <a:lnTo>
                  <a:pt x="7396704" y="0"/>
                </a:lnTo>
                <a:lnTo>
                  <a:pt x="7396704" y="4489388"/>
                </a:lnTo>
                <a:lnTo>
                  <a:pt x="0" y="4489388"/>
                </a:lnTo>
                <a:lnTo>
                  <a:pt x="0" y="0"/>
                </a:lnTo>
                <a:close/>
              </a:path>
            </a:pathLst>
          </a:custGeom>
          <a:blipFill>
            <a:blip r:embed="rId2"/>
            <a:stretch>
              <a:fillRect l="0" t="0" r="0" b="0"/>
            </a:stretch>
          </a:blipFill>
        </p:spPr>
      </p:sp>
      <p:sp>
        <p:nvSpPr>
          <p:cNvPr name="TextBox 10" id="10"/>
          <p:cNvSpPr txBox="true"/>
          <p:nvPr/>
        </p:nvSpPr>
        <p:spPr>
          <a:xfrm rot="0">
            <a:off x="5783554" y="9539484"/>
            <a:ext cx="9650347" cy="358464"/>
          </a:xfrm>
          <a:prstGeom prst="rect">
            <a:avLst/>
          </a:prstGeom>
        </p:spPr>
        <p:txBody>
          <a:bodyPr anchor="t" rtlCol="false" tIns="0" lIns="0" bIns="0" rIns="0">
            <a:spAutoFit/>
          </a:bodyPr>
          <a:lstStyle/>
          <a:p>
            <a:pPr algn="ctr">
              <a:lnSpc>
                <a:spcPts val="2786"/>
              </a:lnSpc>
              <a:spcBef>
                <a:spcPct val="0"/>
              </a:spcBef>
            </a:pPr>
            <a:r>
              <a:rPr lang="en-US" sz="1882" spc="-75">
                <a:solidFill>
                  <a:srgbClr val="000000"/>
                </a:solidFill>
                <a:latin typeface="윤고딕 Bold"/>
                <a:ea typeface="윤고딕 Bold"/>
                <a:cs typeface="윤고딕 Bold"/>
                <a:sym typeface="윤고딕 Bold"/>
              </a:rPr>
              <a:t>시각적으로 이야기가 표현되어 성취감 뿐만 아니라 감정적 치유와 긍정적 변화를 유도합니다.</a:t>
            </a:r>
          </a:p>
        </p:txBody>
      </p:sp>
      <p:sp>
        <p:nvSpPr>
          <p:cNvPr name="TextBox 11" id="11"/>
          <p:cNvSpPr txBox="true"/>
          <p:nvPr/>
        </p:nvSpPr>
        <p:spPr>
          <a:xfrm rot="0">
            <a:off x="5769259" y="8999307"/>
            <a:ext cx="10028039" cy="358464"/>
          </a:xfrm>
          <a:prstGeom prst="rect">
            <a:avLst/>
          </a:prstGeom>
        </p:spPr>
        <p:txBody>
          <a:bodyPr anchor="t" rtlCol="false" tIns="0" lIns="0" bIns="0" rIns="0">
            <a:spAutoFit/>
          </a:bodyPr>
          <a:lstStyle/>
          <a:p>
            <a:pPr algn="ctr">
              <a:lnSpc>
                <a:spcPts val="2786"/>
              </a:lnSpc>
              <a:spcBef>
                <a:spcPct val="0"/>
              </a:spcBef>
            </a:pPr>
            <a:r>
              <a:rPr lang="en-US" sz="1882" spc="-75">
                <a:solidFill>
                  <a:srgbClr val="000000"/>
                </a:solidFill>
                <a:latin typeface="윤고딕 Bold"/>
                <a:ea typeface="윤고딕 Bold"/>
                <a:cs typeface="윤고딕 Bold"/>
                <a:sym typeface="윤고딕 Bold"/>
              </a:rPr>
              <a:t>사용자의 이야기를 이미지화 및 스토리화 하기 때문에 다른 시각으로 상황을 인식할 수 있습니다.</a:t>
            </a:r>
          </a:p>
        </p:txBody>
      </p:sp>
      <p:sp>
        <p:nvSpPr>
          <p:cNvPr name="TextBox 12" id="12"/>
          <p:cNvSpPr txBox="true"/>
          <p:nvPr/>
        </p:nvSpPr>
        <p:spPr>
          <a:xfrm rot="0">
            <a:off x="5843079" y="8457142"/>
            <a:ext cx="6872304" cy="358464"/>
          </a:xfrm>
          <a:prstGeom prst="rect">
            <a:avLst/>
          </a:prstGeom>
        </p:spPr>
        <p:txBody>
          <a:bodyPr anchor="t" rtlCol="false" tIns="0" lIns="0" bIns="0" rIns="0">
            <a:spAutoFit/>
          </a:bodyPr>
          <a:lstStyle/>
          <a:p>
            <a:pPr algn="ctr">
              <a:lnSpc>
                <a:spcPts val="2786"/>
              </a:lnSpc>
              <a:spcBef>
                <a:spcPct val="0"/>
              </a:spcBef>
            </a:pPr>
            <a:r>
              <a:rPr lang="en-US" sz="1882" spc="-75">
                <a:solidFill>
                  <a:srgbClr val="000000"/>
                </a:solidFill>
                <a:latin typeface="윤고딕 Bold"/>
                <a:ea typeface="윤고딕 Bold"/>
                <a:cs typeface="윤고딕 Bold"/>
                <a:sym typeface="윤고딕 Bold"/>
              </a:rPr>
              <a:t>그림과 이야기를 같이 사용하여 긍정적인 심리가 오래 유지됩니다.</a:t>
            </a:r>
          </a:p>
        </p:txBody>
      </p:sp>
      <p:sp>
        <p:nvSpPr>
          <p:cNvPr name="TextBox 13" id="13"/>
          <p:cNvSpPr txBox="true"/>
          <p:nvPr/>
        </p:nvSpPr>
        <p:spPr>
          <a:xfrm rot="0">
            <a:off x="10872918" y="7825909"/>
            <a:ext cx="2293044" cy="358464"/>
          </a:xfrm>
          <a:prstGeom prst="rect">
            <a:avLst/>
          </a:prstGeom>
        </p:spPr>
        <p:txBody>
          <a:bodyPr anchor="t" rtlCol="false" tIns="0" lIns="0" bIns="0" rIns="0">
            <a:spAutoFit/>
          </a:bodyPr>
          <a:lstStyle/>
          <a:p>
            <a:pPr algn="ctr">
              <a:lnSpc>
                <a:spcPts val="2786"/>
              </a:lnSpc>
              <a:spcBef>
                <a:spcPct val="0"/>
              </a:spcBef>
            </a:pPr>
            <a:r>
              <a:rPr lang="en-US" sz="1882" spc="-75">
                <a:solidFill>
                  <a:srgbClr val="000000"/>
                </a:solidFill>
                <a:latin typeface="윤고딕 Bold"/>
                <a:ea typeface="윤고딕 Bold"/>
                <a:cs typeface="윤고딕 Bold"/>
                <a:sym typeface="윤고딕 Bold"/>
              </a:rPr>
              <a:t>힐링의 숲 그림이야기</a:t>
            </a:r>
          </a:p>
        </p:txBody>
      </p:sp>
      <p:sp>
        <p:nvSpPr>
          <p:cNvPr name="TextBox 14" id="14"/>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12</a:t>
              </a:r>
            </a:p>
          </p:txBody>
        </p:sp>
      </p:grpSp>
      <p:graphicFrame>
        <p:nvGraphicFramePr>
          <p:cNvPr name="Table 6" id="6"/>
          <p:cNvGraphicFramePr>
            <a:graphicFrameLocks noGrp="true"/>
          </p:cNvGraphicFramePr>
          <p:nvPr/>
        </p:nvGraphicFramePr>
        <p:xfrm>
          <a:off x="496857" y="2697179"/>
          <a:ext cx="16478957" cy="6157910"/>
        </p:xfrm>
        <a:graphic>
          <a:graphicData uri="http://schemas.openxmlformats.org/drawingml/2006/table">
            <a:tbl>
              <a:tblPr/>
              <a:tblGrid>
                <a:gridCol w="1975319"/>
                <a:gridCol w="1757815"/>
                <a:gridCol w="1757815"/>
                <a:gridCol w="10988007"/>
              </a:tblGrid>
              <a:tr h="832930">
                <a:tc>
                  <a:txBody>
                    <a:bodyPr anchor="t" rtlCol="false"/>
                    <a:lstStyle/>
                    <a:p>
                      <a:pPr algn="ctr">
                        <a:lnSpc>
                          <a:spcPts val="2852"/>
                        </a:lnSpc>
                        <a:defRPr/>
                      </a:pPr>
                      <a:r>
                        <a:rPr lang="en-US" sz="2376" b="true">
                          <a:solidFill>
                            <a:srgbClr val="3B3838"/>
                          </a:solidFill>
                          <a:latin typeface="Arimo Bold"/>
                          <a:ea typeface="Arimo Bold"/>
                          <a:cs typeface="Arimo Bold"/>
                          <a:sym typeface="Arimo Bold"/>
                        </a:rPr>
                        <a:t>훈련생</a:t>
                      </a:r>
                      <a:endParaRPr lang="en-US" sz="1100"/>
                    </a:p>
                  </a:txBody>
                  <a:tcPr marL="90556" marR="90556" marT="90556" marB="90556" anchor="ctr">
                    <a:lnL cmpd="sng" algn="ctr" cap="flat" w="28025">
                      <a:solidFill>
                        <a:srgbClr val="000000"/>
                      </a:solidFill>
                      <a:prstDash val="solid"/>
                      <a:round/>
                      <a:headEnd type="none" w="med" len="med"/>
                      <a:tailEnd type="none" w="med" len="med"/>
                    </a:lnL>
                    <a:lnR cmpd="sng" algn="ctr" cap="flat" w="3114">
                      <a:solidFill>
                        <a:srgbClr val="000000"/>
                      </a:solidFill>
                      <a:prstDash val="solid"/>
                      <a:round/>
                      <a:headEnd type="none" w="med" len="med"/>
                      <a:tailEnd type="none" w="med" len="med"/>
                    </a:lnR>
                    <a:lnT cmpd="sng" algn="ctr" cap="flat" w="6228">
                      <a:solidFill>
                        <a:srgbClr val="3378C8"/>
                      </a:solidFill>
                      <a:prstDash val="solid"/>
                      <a:round/>
                      <a:headEnd type="none" w="med" len="med"/>
                      <a:tailEnd type="none" w="med" len="med"/>
                    </a:lnT>
                    <a:lnB cmpd="sng" algn="ctr" cap="flat" w="6228">
                      <a:solidFill>
                        <a:srgbClr val="3378C8"/>
                      </a:solidFill>
                      <a:prstDash val="solid"/>
                      <a:round/>
                      <a:headEnd type="none" w="med" len="med"/>
                      <a:tailEnd type="none" w="med" len="med"/>
                    </a:lnB>
                    <a:gradFill rotWithShape="true">
                      <a:gsLst>
                        <a:gs pos="0">
                          <a:srgbClr val="0097B2">
                            <a:alpha val="100000"/>
                          </a:srgbClr>
                        </a:gs>
                        <a:gs pos="100000">
                          <a:srgbClr val="7ED957">
                            <a:alpha val="100000"/>
                          </a:srgbClr>
                        </a:gs>
                      </a:gsLst>
                      <a:lin ang="0"/>
                    </a:gradFill>
                  </a:tcPr>
                </a:tc>
                <a:tc>
                  <a:txBody>
                    <a:bodyPr anchor="t" rtlCol="false"/>
                    <a:lstStyle/>
                    <a:p>
                      <a:pPr algn="ctr">
                        <a:lnSpc>
                          <a:spcPts val="2852"/>
                        </a:lnSpc>
                        <a:defRPr/>
                      </a:pPr>
                      <a:r>
                        <a:rPr lang="en-US" sz="2376" b="true">
                          <a:solidFill>
                            <a:srgbClr val="3B3838"/>
                          </a:solidFill>
                          <a:latin typeface="Arimo Bold"/>
                          <a:ea typeface="Arimo Bold"/>
                          <a:cs typeface="Arimo Bold"/>
                          <a:sym typeface="Arimo Bold"/>
                        </a:rPr>
                        <a:t>역할</a:t>
                      </a:r>
                      <a:endParaRPr lang="en-US" sz="1100"/>
                    </a:p>
                  </a:txBody>
                  <a:tcPr marL="90556" marR="90556" marT="90556" marB="90556" anchor="ctr">
                    <a:lnL cmpd="sng" algn="ctr" cap="flat" w="3114">
                      <a:solidFill>
                        <a:srgbClr val="000000"/>
                      </a:solidFill>
                      <a:prstDash val="solid"/>
                      <a:round/>
                      <a:headEnd type="none" w="med" len="med"/>
                      <a:tailEnd type="none" w="med" len="med"/>
                    </a:lnL>
                    <a:lnR cmpd="sng" algn="ctr" cap="flat" w="3114">
                      <a:solidFill>
                        <a:srgbClr val="000000"/>
                      </a:solidFill>
                      <a:prstDash val="solid"/>
                      <a:round/>
                      <a:headEnd type="none" w="med" len="med"/>
                      <a:tailEnd type="none" w="med" len="med"/>
                    </a:lnR>
                    <a:lnT cmpd="sng" algn="ctr" cap="flat" w="6228">
                      <a:solidFill>
                        <a:srgbClr val="3378C8"/>
                      </a:solidFill>
                      <a:prstDash val="solid"/>
                      <a:round/>
                      <a:headEnd type="none" w="med" len="med"/>
                      <a:tailEnd type="none" w="med" len="med"/>
                    </a:lnT>
                    <a:lnB cmpd="sng" algn="ctr" cap="flat" w="6228">
                      <a:solidFill>
                        <a:srgbClr val="3378C8"/>
                      </a:solidFill>
                      <a:prstDash val="solid"/>
                      <a:round/>
                      <a:headEnd type="none" w="med" len="med"/>
                      <a:tailEnd type="none" w="med" len="med"/>
                    </a:lnB>
                    <a:gradFill rotWithShape="true">
                      <a:gsLst>
                        <a:gs pos="0">
                          <a:srgbClr val="0097B2">
                            <a:alpha val="100000"/>
                          </a:srgbClr>
                        </a:gs>
                        <a:gs pos="100000">
                          <a:srgbClr val="7ED957">
                            <a:alpha val="100000"/>
                          </a:srgbClr>
                        </a:gs>
                      </a:gsLst>
                      <a:lin ang="0"/>
                    </a:gradFill>
                  </a:tcPr>
                </a:tc>
                <a:tc>
                  <a:txBody>
                    <a:bodyPr anchor="t" rtlCol="false"/>
                    <a:lstStyle/>
                    <a:p>
                      <a:pPr algn="ctr">
                        <a:lnSpc>
                          <a:spcPts val="2852"/>
                        </a:lnSpc>
                        <a:defRPr/>
                      </a:pPr>
                      <a:r>
                        <a:rPr lang="en-US" sz="2376" b="true">
                          <a:solidFill>
                            <a:srgbClr val="3B3838"/>
                          </a:solidFill>
                          <a:latin typeface="Arimo Bold"/>
                          <a:ea typeface="Arimo Bold"/>
                          <a:cs typeface="Arimo Bold"/>
                          <a:sym typeface="Arimo Bold"/>
                        </a:rPr>
                        <a:t>부역할</a:t>
                      </a:r>
                      <a:endParaRPr lang="en-US" sz="1100"/>
                    </a:p>
                  </a:txBody>
                  <a:tcPr marL="90556" marR="90556" marT="90556" marB="90556" anchor="ctr">
                    <a:lnL cmpd="sng" algn="ctr" cap="flat" w="3114">
                      <a:solidFill>
                        <a:srgbClr val="000000"/>
                      </a:solidFill>
                      <a:prstDash val="solid"/>
                      <a:round/>
                      <a:headEnd type="none" w="med" len="med"/>
                      <a:tailEnd type="none" w="med" len="med"/>
                    </a:lnL>
                    <a:lnR cmpd="sng" algn="ctr" cap="flat" w="3114">
                      <a:solidFill>
                        <a:srgbClr val="000000"/>
                      </a:solidFill>
                      <a:prstDash val="solid"/>
                      <a:round/>
                      <a:headEnd type="none" w="med" len="med"/>
                      <a:tailEnd type="none" w="med" len="med"/>
                    </a:lnR>
                    <a:lnT cmpd="sng" algn="ctr" cap="flat" w="6228">
                      <a:solidFill>
                        <a:srgbClr val="3378C8"/>
                      </a:solidFill>
                      <a:prstDash val="solid"/>
                      <a:round/>
                      <a:headEnd type="none" w="med" len="med"/>
                      <a:tailEnd type="none" w="med" len="med"/>
                    </a:lnT>
                    <a:lnB cmpd="sng" algn="ctr" cap="flat" w="6228">
                      <a:solidFill>
                        <a:srgbClr val="3378C8"/>
                      </a:solidFill>
                      <a:prstDash val="solid"/>
                      <a:round/>
                      <a:headEnd type="none" w="med" len="med"/>
                      <a:tailEnd type="none" w="med" len="med"/>
                    </a:lnB>
                    <a:gradFill rotWithShape="true">
                      <a:gsLst>
                        <a:gs pos="0">
                          <a:srgbClr val="0097B2">
                            <a:alpha val="100000"/>
                          </a:srgbClr>
                        </a:gs>
                        <a:gs pos="100000">
                          <a:srgbClr val="7ED957">
                            <a:alpha val="100000"/>
                          </a:srgbClr>
                        </a:gs>
                      </a:gsLst>
                      <a:lin ang="0"/>
                    </a:gradFill>
                  </a:tcPr>
                </a:tc>
                <a:tc>
                  <a:txBody>
                    <a:bodyPr anchor="t" rtlCol="false"/>
                    <a:lstStyle/>
                    <a:p>
                      <a:pPr algn="ctr">
                        <a:lnSpc>
                          <a:spcPts val="2852"/>
                        </a:lnSpc>
                        <a:defRPr/>
                      </a:pPr>
                      <a:r>
                        <a:rPr lang="en-US" sz="2376" b="true">
                          <a:solidFill>
                            <a:srgbClr val="3B3838"/>
                          </a:solidFill>
                          <a:latin typeface="Arimo Bold"/>
                          <a:ea typeface="Arimo Bold"/>
                          <a:cs typeface="Arimo Bold"/>
                          <a:sym typeface="Arimo Bold"/>
                        </a:rPr>
                        <a:t>담당 업무</a:t>
                      </a:r>
                      <a:endParaRPr lang="en-US" sz="1100"/>
                    </a:p>
                  </a:txBody>
                  <a:tcPr marL="90556" marR="90556" marT="90556" marB="90556" anchor="ctr">
                    <a:lnL cmpd="sng" algn="ctr" cap="flat" w="3114">
                      <a:solidFill>
                        <a:srgbClr val="000000"/>
                      </a:solidFill>
                      <a:prstDash val="solid"/>
                      <a:round/>
                      <a:headEnd type="none" w="med" len="med"/>
                      <a:tailEnd type="none" w="med" len="med"/>
                    </a:lnL>
                    <a:lnR cmpd="sng" algn="ctr" cap="flat" w="28025">
                      <a:solidFill>
                        <a:srgbClr val="000000"/>
                      </a:solidFill>
                      <a:prstDash val="solid"/>
                      <a:round/>
                      <a:headEnd type="none" w="med" len="med"/>
                      <a:tailEnd type="none" w="med" len="med"/>
                    </a:lnR>
                    <a:lnT cmpd="sng" algn="ctr" cap="flat" w="6228">
                      <a:solidFill>
                        <a:srgbClr val="3378C8"/>
                      </a:solidFill>
                      <a:prstDash val="solid"/>
                      <a:round/>
                      <a:headEnd type="none" w="med" len="med"/>
                      <a:tailEnd type="none" w="med" len="med"/>
                    </a:lnT>
                    <a:lnB cmpd="sng" algn="ctr" cap="flat" w="6228">
                      <a:solidFill>
                        <a:srgbClr val="3378C8"/>
                      </a:solidFill>
                      <a:prstDash val="solid"/>
                      <a:round/>
                      <a:headEnd type="none" w="med" len="med"/>
                      <a:tailEnd type="none" w="med" len="med"/>
                    </a:lnB>
                    <a:gradFill rotWithShape="true">
                      <a:gsLst>
                        <a:gs pos="0">
                          <a:srgbClr val="0097B2">
                            <a:alpha val="100000"/>
                          </a:srgbClr>
                        </a:gs>
                        <a:gs pos="100000">
                          <a:srgbClr val="7ED957">
                            <a:alpha val="100000"/>
                          </a:srgbClr>
                        </a:gs>
                      </a:gsLst>
                      <a:lin ang="0"/>
                    </a:gradFill>
                  </a:tcPr>
                </a:tc>
              </a:tr>
              <a:tr h="889031">
                <a:tc>
                  <a:txBody>
                    <a:bodyPr anchor="t" rtlCol="false"/>
                    <a:lstStyle/>
                    <a:p>
                      <a:pPr algn="ctr">
                        <a:lnSpc>
                          <a:spcPts val="2852"/>
                        </a:lnSpc>
                        <a:defRPr/>
                      </a:pPr>
                      <a:r>
                        <a:rPr lang="en-US" sz="2376" b="true">
                          <a:solidFill>
                            <a:srgbClr val="3B3838"/>
                          </a:solidFill>
                          <a:latin typeface="Arimo Bold"/>
                          <a:ea typeface="Arimo Bold"/>
                          <a:cs typeface="Arimo Bold"/>
                          <a:sym typeface="Arimo Bold"/>
                        </a:rPr>
                        <a:t>서예건</a:t>
                      </a:r>
                      <a:endParaRPr lang="en-US" sz="1100"/>
                    </a:p>
                  </a:txBody>
                  <a:tcPr marL="90556" marR="90556" marT="90556" marB="90556" anchor="ctr">
                    <a:lnL cmpd="sng" algn="ctr" cap="flat" w="28025">
                      <a:solidFill>
                        <a:srgbClr val="000000"/>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6228">
                      <a:solidFill>
                        <a:srgbClr val="3378C8"/>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C8EDF9"/>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팀장</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6228">
                      <a:solidFill>
                        <a:srgbClr val="3378C8"/>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FFFFFF"/>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Front-End</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6228">
                      <a:solidFill>
                        <a:srgbClr val="3378C8"/>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FFFFFF"/>
                    </a:solidFill>
                  </a:tcPr>
                </a:tc>
                <a:tc>
                  <a:txBody>
                    <a:bodyPr anchor="t" rtlCol="false"/>
                    <a:lstStyle/>
                    <a:p>
                      <a:pPr algn="l">
                        <a:lnSpc>
                          <a:spcPts val="1663"/>
                        </a:lnSpc>
                        <a:defRPr/>
                      </a:pP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28025">
                      <a:solidFill>
                        <a:srgbClr val="000000"/>
                      </a:solidFill>
                      <a:prstDash val="solid"/>
                      <a:round/>
                      <a:headEnd type="none" w="med" len="med"/>
                      <a:tailEnd type="none" w="med" len="med"/>
                    </a:lnR>
                    <a:lnT cmpd="sng" algn="ctr" cap="flat" w="6228">
                      <a:solidFill>
                        <a:srgbClr val="3378C8"/>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FFFFFF"/>
                    </a:solidFill>
                  </a:tcPr>
                </a:tc>
              </a:tr>
              <a:tr h="884428">
                <a:tc>
                  <a:txBody>
                    <a:bodyPr anchor="t" rtlCol="false"/>
                    <a:lstStyle/>
                    <a:p>
                      <a:pPr algn="ctr">
                        <a:lnSpc>
                          <a:spcPts val="2852"/>
                        </a:lnSpc>
                        <a:defRPr/>
                      </a:pPr>
                      <a:r>
                        <a:rPr lang="en-US" b="true" sz="2376">
                          <a:solidFill>
                            <a:srgbClr val="3B3838"/>
                          </a:solidFill>
                          <a:latin typeface="Arimo Bold"/>
                          <a:ea typeface="Arimo Bold"/>
                          <a:cs typeface="Arimo Bold"/>
                          <a:sym typeface="Arimo Bold"/>
                        </a:rPr>
                        <a:t>유영찬</a:t>
                      </a:r>
                      <a:endParaRPr lang="en-US" sz="1100"/>
                    </a:p>
                  </a:txBody>
                  <a:tcPr marL="90556" marR="90556" marT="90556" marB="90556" anchor="ctr">
                    <a:lnL cmpd="sng" algn="ctr" cap="flat" w="28025">
                      <a:solidFill>
                        <a:srgbClr val="000000"/>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C8EDF9"/>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팀원</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FFFFFF"/>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Front-End</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FFFFFF"/>
                    </a:solidFill>
                  </a:tcPr>
                </a:tc>
                <a:tc>
                  <a:txBody>
                    <a:bodyPr anchor="t" rtlCol="false"/>
                    <a:lstStyle/>
                    <a:p>
                      <a:pPr algn="l">
                        <a:lnSpc>
                          <a:spcPts val="1663"/>
                        </a:lnSpc>
                        <a:defRPr/>
                      </a:pP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28025">
                      <a:solidFill>
                        <a:srgbClr val="000000"/>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FFFFFF"/>
                    </a:solidFill>
                  </a:tcPr>
                </a:tc>
              </a:tr>
              <a:tr h="884428">
                <a:tc>
                  <a:txBody>
                    <a:bodyPr anchor="t" rtlCol="false"/>
                    <a:lstStyle/>
                    <a:p>
                      <a:pPr algn="ctr">
                        <a:lnSpc>
                          <a:spcPts val="2852"/>
                        </a:lnSpc>
                        <a:defRPr/>
                      </a:pPr>
                      <a:r>
                        <a:rPr lang="en-US" b="true" sz="2376">
                          <a:solidFill>
                            <a:srgbClr val="3B3838"/>
                          </a:solidFill>
                          <a:latin typeface="Arimo Bold"/>
                          <a:ea typeface="Arimo Bold"/>
                          <a:cs typeface="Arimo Bold"/>
                          <a:sym typeface="Arimo Bold"/>
                        </a:rPr>
                        <a:t>최순호</a:t>
                      </a:r>
                      <a:endParaRPr lang="en-US" sz="1100"/>
                    </a:p>
                  </a:txBody>
                  <a:tcPr marL="90556" marR="90556" marT="90556" marB="90556" anchor="ctr">
                    <a:lnL cmpd="sng" algn="ctr" cap="flat" w="28025">
                      <a:solidFill>
                        <a:srgbClr val="000000"/>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C8EDF9"/>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팀원</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FFFFFF"/>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Front-End</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FFFFFF"/>
                    </a:solidFill>
                  </a:tcPr>
                </a:tc>
                <a:tc>
                  <a:txBody>
                    <a:bodyPr anchor="t" rtlCol="false"/>
                    <a:lstStyle/>
                    <a:p>
                      <a:pPr algn="l">
                        <a:lnSpc>
                          <a:spcPts val="1663"/>
                        </a:lnSpc>
                        <a:defRPr/>
                      </a:pP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28025">
                      <a:solidFill>
                        <a:srgbClr val="000000"/>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3114">
                      <a:solidFill>
                        <a:srgbClr val="BFBFBF"/>
                      </a:solidFill>
                      <a:prstDash val="solid"/>
                      <a:round/>
                      <a:headEnd type="none" w="med" len="med"/>
                      <a:tailEnd type="none" w="med" len="med"/>
                    </a:lnB>
                    <a:solidFill>
                      <a:srgbClr val="FFFFFF"/>
                    </a:solidFill>
                  </a:tcPr>
                </a:tc>
              </a:tr>
              <a:tr h="889031">
                <a:tc>
                  <a:txBody>
                    <a:bodyPr anchor="t" rtlCol="false"/>
                    <a:lstStyle/>
                    <a:p>
                      <a:pPr algn="ctr">
                        <a:lnSpc>
                          <a:spcPts val="2852"/>
                        </a:lnSpc>
                        <a:defRPr/>
                      </a:pPr>
                      <a:r>
                        <a:rPr lang="en-US" b="true" sz="2376">
                          <a:solidFill>
                            <a:srgbClr val="3B3838"/>
                          </a:solidFill>
                          <a:latin typeface="Arimo Bold"/>
                          <a:ea typeface="Arimo Bold"/>
                          <a:cs typeface="Arimo Bold"/>
                          <a:sym typeface="Arimo Bold"/>
                        </a:rPr>
                        <a:t>장윤호</a:t>
                      </a:r>
                      <a:endParaRPr lang="en-US" sz="1100"/>
                    </a:p>
                  </a:txBody>
                  <a:tcPr marL="90556" marR="90556" marT="90556" marB="90556" anchor="ctr">
                    <a:lnL cmpd="sng" algn="ctr" cap="flat" w="28025">
                      <a:solidFill>
                        <a:srgbClr val="000000"/>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C8EDF9"/>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팀원</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FFFFFF"/>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Back-End</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FFFFFF"/>
                    </a:solidFill>
                  </a:tcPr>
                </a:tc>
                <a:tc>
                  <a:txBody>
                    <a:bodyPr anchor="t" rtlCol="false"/>
                    <a:lstStyle/>
                    <a:p>
                      <a:pPr algn="l">
                        <a:lnSpc>
                          <a:spcPts val="1663"/>
                        </a:lnSpc>
                        <a:defRPr/>
                      </a:pP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28025">
                      <a:solidFill>
                        <a:srgbClr val="000000"/>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FFFFFF"/>
                    </a:solidFill>
                  </a:tcPr>
                </a:tc>
              </a:tr>
              <a:tr h="889031">
                <a:tc>
                  <a:txBody>
                    <a:bodyPr anchor="t" rtlCol="false"/>
                    <a:lstStyle/>
                    <a:p>
                      <a:pPr algn="ctr">
                        <a:lnSpc>
                          <a:spcPts val="2852"/>
                        </a:lnSpc>
                        <a:defRPr/>
                      </a:pPr>
                      <a:r>
                        <a:rPr lang="en-US" b="true" sz="2376">
                          <a:solidFill>
                            <a:srgbClr val="3B3838"/>
                          </a:solidFill>
                          <a:latin typeface="Arimo Bold"/>
                          <a:ea typeface="Arimo Bold"/>
                          <a:cs typeface="Arimo Bold"/>
                          <a:sym typeface="Arimo Bold"/>
                        </a:rPr>
                        <a:t>장형우</a:t>
                      </a:r>
                      <a:endParaRPr lang="en-US" sz="1100"/>
                    </a:p>
                  </a:txBody>
                  <a:tcPr marL="90556" marR="90556" marT="90556" marB="90556" anchor="ctr">
                    <a:lnL cmpd="sng" algn="ctr" cap="flat" w="28025">
                      <a:solidFill>
                        <a:srgbClr val="000000"/>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C8EDF9"/>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팀원</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FFFFFF"/>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Back-End</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FFFFFF"/>
                    </a:solidFill>
                  </a:tcPr>
                </a:tc>
                <a:tc>
                  <a:txBody>
                    <a:bodyPr anchor="t" rtlCol="false"/>
                    <a:lstStyle/>
                    <a:p>
                      <a:pPr algn="l">
                        <a:lnSpc>
                          <a:spcPts val="1663"/>
                        </a:lnSpc>
                        <a:defRPr/>
                      </a:pP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28025">
                      <a:solidFill>
                        <a:srgbClr val="000000"/>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FFFFFF"/>
                    </a:solidFill>
                  </a:tcPr>
                </a:tc>
              </a:tr>
              <a:tr h="889031">
                <a:tc>
                  <a:txBody>
                    <a:bodyPr anchor="t" rtlCol="false"/>
                    <a:lstStyle/>
                    <a:p>
                      <a:pPr algn="ctr">
                        <a:lnSpc>
                          <a:spcPts val="2852"/>
                        </a:lnSpc>
                        <a:defRPr/>
                      </a:pPr>
                      <a:r>
                        <a:rPr lang="en-US" b="true" sz="2376">
                          <a:solidFill>
                            <a:srgbClr val="3B3838"/>
                          </a:solidFill>
                          <a:latin typeface="Arimo Bold"/>
                          <a:ea typeface="Arimo Bold"/>
                          <a:cs typeface="Arimo Bold"/>
                          <a:sym typeface="Arimo Bold"/>
                        </a:rPr>
                        <a:t>신윤식</a:t>
                      </a:r>
                      <a:endParaRPr lang="en-US" sz="1100"/>
                    </a:p>
                  </a:txBody>
                  <a:tcPr marL="90556" marR="90556" marT="90556" marB="90556" anchor="ctr">
                    <a:lnL cmpd="sng" algn="ctr" cap="flat" w="28025">
                      <a:solidFill>
                        <a:srgbClr val="000000"/>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C8EDF9"/>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팀원</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FFFFFF"/>
                    </a:solidFill>
                  </a:tcPr>
                </a:tc>
                <a:tc>
                  <a:txBody>
                    <a:bodyPr anchor="t" rtlCol="false"/>
                    <a:lstStyle/>
                    <a:p>
                      <a:pPr algn="ctr">
                        <a:lnSpc>
                          <a:spcPts val="4278"/>
                        </a:lnSpc>
                        <a:defRPr/>
                      </a:pPr>
                      <a:r>
                        <a:rPr lang="en-US" b="true" sz="2376">
                          <a:solidFill>
                            <a:srgbClr val="3B3838"/>
                          </a:solidFill>
                          <a:latin typeface="Arimo Bold"/>
                          <a:ea typeface="Arimo Bold"/>
                          <a:cs typeface="Arimo Bold"/>
                          <a:sym typeface="Arimo Bold"/>
                        </a:rPr>
                        <a:t>Back-End</a:t>
                      </a: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3114">
                      <a:solidFill>
                        <a:srgbClr val="BFBFBF"/>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FFFFFF"/>
                    </a:solidFill>
                  </a:tcPr>
                </a:tc>
                <a:tc>
                  <a:txBody>
                    <a:bodyPr anchor="t" rtlCol="false"/>
                    <a:lstStyle/>
                    <a:p>
                      <a:pPr algn="l">
                        <a:lnSpc>
                          <a:spcPts val="1663"/>
                        </a:lnSpc>
                        <a:defRPr/>
                      </a:pPr>
                      <a:endParaRPr lang="en-US" sz="1100"/>
                    </a:p>
                  </a:txBody>
                  <a:tcPr marL="90556" marR="90556" marT="90556" marB="90556" anchor="ctr">
                    <a:lnL cmpd="sng" algn="ctr" cap="flat" w="3114">
                      <a:solidFill>
                        <a:srgbClr val="BFBFBF"/>
                      </a:solidFill>
                      <a:prstDash val="solid"/>
                      <a:round/>
                      <a:headEnd type="none" w="med" len="med"/>
                      <a:tailEnd type="none" w="med" len="med"/>
                    </a:lnL>
                    <a:lnR cmpd="sng" algn="ctr" cap="flat" w="28025">
                      <a:solidFill>
                        <a:srgbClr val="000000"/>
                      </a:solidFill>
                      <a:prstDash val="solid"/>
                      <a:round/>
                      <a:headEnd type="none" w="med" len="med"/>
                      <a:tailEnd type="none" w="med" len="med"/>
                    </a:lnR>
                    <a:lnT cmpd="sng" algn="ctr" cap="flat" w="3114">
                      <a:solidFill>
                        <a:srgbClr val="BFBFBF"/>
                      </a:solidFill>
                      <a:prstDash val="solid"/>
                      <a:round/>
                      <a:headEnd type="none" w="med" len="med"/>
                      <a:tailEnd type="none" w="med" len="med"/>
                    </a:lnT>
                    <a:lnB cmpd="sng" algn="ctr" cap="flat" w="6228">
                      <a:solidFill>
                        <a:srgbClr val="A6A6A6"/>
                      </a:solidFill>
                      <a:prstDash val="solid"/>
                      <a:round/>
                      <a:headEnd type="none" w="med" len="med"/>
                      <a:tailEnd type="none" w="med" len="med"/>
                    </a:lnB>
                    <a:solidFill>
                      <a:srgbClr val="FFFFFF"/>
                    </a:solidFill>
                  </a:tcPr>
                </a:tc>
              </a:tr>
            </a:tbl>
          </a:graphicData>
        </a:graphic>
      </p:graphicFrame>
      <p:grpSp>
        <p:nvGrpSpPr>
          <p:cNvPr name="Group 7" id="7"/>
          <p:cNvGrpSpPr/>
          <p:nvPr/>
        </p:nvGrpSpPr>
        <p:grpSpPr>
          <a:xfrm rot="0">
            <a:off x="6934894" y="3648132"/>
            <a:ext cx="4030367" cy="532754"/>
            <a:chOff x="0" y="0"/>
            <a:chExt cx="5373823" cy="710339"/>
          </a:xfrm>
        </p:grpSpPr>
        <p:grpSp>
          <p:nvGrpSpPr>
            <p:cNvPr name="Group 8" id="8"/>
            <p:cNvGrpSpPr/>
            <p:nvPr/>
          </p:nvGrpSpPr>
          <p:grpSpPr>
            <a:xfrm rot="0">
              <a:off x="0" y="0"/>
              <a:ext cx="5373823" cy="710339"/>
              <a:chOff x="0" y="0"/>
              <a:chExt cx="5426256" cy="717270"/>
            </a:xfrm>
          </p:grpSpPr>
          <p:sp>
            <p:nvSpPr>
              <p:cNvPr name="Freeform 9" id="9"/>
              <p:cNvSpPr/>
              <p:nvPr/>
            </p:nvSpPr>
            <p:spPr>
              <a:xfrm flipH="false" flipV="false" rot="0">
                <a:off x="0" y="0"/>
                <a:ext cx="5426329" cy="717296"/>
              </a:xfrm>
              <a:custGeom>
                <a:avLst/>
                <a:gdLst/>
                <a:ahLst/>
                <a:cxnLst/>
                <a:rect r="r" b="b" t="t" l="l"/>
                <a:pathLst>
                  <a:path h="717296" w="5426329">
                    <a:moveTo>
                      <a:pt x="0" y="358648"/>
                    </a:moveTo>
                    <a:cubicBezTo>
                      <a:pt x="0" y="160528"/>
                      <a:pt x="160528" y="0"/>
                      <a:pt x="358648" y="0"/>
                    </a:cubicBezTo>
                    <a:lnTo>
                      <a:pt x="5067681" y="0"/>
                    </a:lnTo>
                    <a:cubicBezTo>
                      <a:pt x="5265801" y="0"/>
                      <a:pt x="5426329" y="160528"/>
                      <a:pt x="5426329" y="358648"/>
                    </a:cubicBezTo>
                    <a:cubicBezTo>
                      <a:pt x="5426329" y="556768"/>
                      <a:pt x="5265801" y="717296"/>
                      <a:pt x="5067681" y="717296"/>
                    </a:cubicBezTo>
                    <a:lnTo>
                      <a:pt x="358648" y="717296"/>
                    </a:lnTo>
                    <a:cubicBezTo>
                      <a:pt x="160528" y="717296"/>
                      <a:pt x="0" y="556641"/>
                      <a:pt x="0" y="358648"/>
                    </a:cubicBezTo>
                    <a:close/>
                  </a:path>
                </a:pathLst>
              </a:custGeom>
              <a:solidFill>
                <a:srgbClr val="F2F2F2"/>
              </a:solidFill>
            </p:spPr>
          </p:sp>
        </p:grpSp>
        <p:grpSp>
          <p:nvGrpSpPr>
            <p:cNvPr name="Group 10" id="10"/>
            <p:cNvGrpSpPr/>
            <p:nvPr/>
          </p:nvGrpSpPr>
          <p:grpSpPr>
            <a:xfrm rot="0">
              <a:off x="0" y="0"/>
              <a:ext cx="710339" cy="710339"/>
              <a:chOff x="0" y="0"/>
              <a:chExt cx="717270" cy="717270"/>
            </a:xfrm>
          </p:grpSpPr>
          <p:sp>
            <p:nvSpPr>
              <p:cNvPr name="Freeform 11" id="11"/>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12" id="12"/>
            <p:cNvSpPr/>
            <p:nvPr/>
          </p:nvSpPr>
          <p:spPr>
            <a:xfrm flipH="false" flipV="false" rot="0">
              <a:off x="147643" y="147643"/>
              <a:ext cx="415050" cy="415050"/>
            </a:xfrm>
            <a:custGeom>
              <a:avLst/>
              <a:gdLst/>
              <a:ahLst/>
              <a:cxnLst/>
              <a:rect r="r" b="b" t="t" l="l"/>
              <a:pathLst>
                <a:path h="415050" w="415050">
                  <a:moveTo>
                    <a:pt x="0" y="0"/>
                  </a:moveTo>
                  <a:lnTo>
                    <a:pt x="415051" y="0"/>
                  </a:lnTo>
                  <a:lnTo>
                    <a:pt x="415051" y="415051"/>
                  </a:lnTo>
                  <a:lnTo>
                    <a:pt x="0" y="415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105462" y="93922"/>
              <a:ext cx="3455579" cy="371258"/>
            </a:xfrm>
            <a:prstGeom prst="rect">
              <a:avLst/>
            </a:prstGeom>
          </p:spPr>
          <p:txBody>
            <a:bodyPr anchor="t" rtlCol="false" tIns="0" lIns="0" bIns="0" rIns="0">
              <a:spAutoFit/>
            </a:bodyPr>
            <a:lstStyle/>
            <a:p>
              <a:pPr algn="l">
                <a:lnSpc>
                  <a:spcPts val="2139"/>
                </a:lnSpc>
              </a:pPr>
            </a:p>
          </p:txBody>
        </p:sp>
      </p:grpSp>
      <p:grpSp>
        <p:nvGrpSpPr>
          <p:cNvPr name="Group 14" id="14"/>
          <p:cNvGrpSpPr/>
          <p:nvPr/>
        </p:nvGrpSpPr>
        <p:grpSpPr>
          <a:xfrm rot="0">
            <a:off x="11470938" y="4461324"/>
            <a:ext cx="4030367" cy="532754"/>
            <a:chOff x="0" y="0"/>
            <a:chExt cx="5373823" cy="710339"/>
          </a:xfrm>
        </p:grpSpPr>
        <p:grpSp>
          <p:nvGrpSpPr>
            <p:cNvPr name="Group 15" id="15"/>
            <p:cNvGrpSpPr/>
            <p:nvPr/>
          </p:nvGrpSpPr>
          <p:grpSpPr>
            <a:xfrm rot="0">
              <a:off x="0" y="0"/>
              <a:ext cx="5373823" cy="710339"/>
              <a:chOff x="0" y="0"/>
              <a:chExt cx="5426256" cy="717270"/>
            </a:xfrm>
          </p:grpSpPr>
          <p:sp>
            <p:nvSpPr>
              <p:cNvPr name="Freeform 16" id="16"/>
              <p:cNvSpPr/>
              <p:nvPr/>
            </p:nvSpPr>
            <p:spPr>
              <a:xfrm flipH="false" flipV="false" rot="0">
                <a:off x="0" y="0"/>
                <a:ext cx="5426329" cy="717296"/>
              </a:xfrm>
              <a:custGeom>
                <a:avLst/>
                <a:gdLst/>
                <a:ahLst/>
                <a:cxnLst/>
                <a:rect r="r" b="b" t="t" l="l"/>
                <a:pathLst>
                  <a:path h="717296" w="5426329">
                    <a:moveTo>
                      <a:pt x="0" y="358648"/>
                    </a:moveTo>
                    <a:cubicBezTo>
                      <a:pt x="0" y="160528"/>
                      <a:pt x="160528" y="0"/>
                      <a:pt x="358648" y="0"/>
                    </a:cubicBezTo>
                    <a:lnTo>
                      <a:pt x="5067681" y="0"/>
                    </a:lnTo>
                    <a:cubicBezTo>
                      <a:pt x="5265801" y="0"/>
                      <a:pt x="5426329" y="160528"/>
                      <a:pt x="5426329" y="358648"/>
                    </a:cubicBezTo>
                    <a:cubicBezTo>
                      <a:pt x="5426329" y="556768"/>
                      <a:pt x="5265801" y="717296"/>
                      <a:pt x="5067681" y="717296"/>
                    </a:cubicBezTo>
                    <a:lnTo>
                      <a:pt x="358648" y="717296"/>
                    </a:lnTo>
                    <a:cubicBezTo>
                      <a:pt x="160528" y="717296"/>
                      <a:pt x="0" y="556641"/>
                      <a:pt x="0" y="358648"/>
                    </a:cubicBezTo>
                    <a:close/>
                  </a:path>
                </a:pathLst>
              </a:custGeom>
              <a:solidFill>
                <a:srgbClr val="F2F2F2"/>
              </a:solidFill>
            </p:spPr>
          </p:sp>
        </p:grpSp>
        <p:grpSp>
          <p:nvGrpSpPr>
            <p:cNvPr name="Group 17" id="17"/>
            <p:cNvGrpSpPr/>
            <p:nvPr/>
          </p:nvGrpSpPr>
          <p:grpSpPr>
            <a:xfrm rot="0">
              <a:off x="0" y="0"/>
              <a:ext cx="710339" cy="710339"/>
              <a:chOff x="0" y="0"/>
              <a:chExt cx="717270" cy="717270"/>
            </a:xfrm>
          </p:grpSpPr>
          <p:sp>
            <p:nvSpPr>
              <p:cNvPr name="Freeform 18" id="18"/>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19" id="19"/>
            <p:cNvSpPr/>
            <p:nvPr/>
          </p:nvSpPr>
          <p:spPr>
            <a:xfrm flipH="false" flipV="false" rot="0">
              <a:off x="208185" y="147643"/>
              <a:ext cx="378548" cy="403784"/>
            </a:xfrm>
            <a:custGeom>
              <a:avLst/>
              <a:gdLst/>
              <a:ahLst/>
              <a:cxnLst/>
              <a:rect r="r" b="b" t="t" l="l"/>
              <a:pathLst>
                <a:path h="403784" w="378548">
                  <a:moveTo>
                    <a:pt x="0" y="0"/>
                  </a:moveTo>
                  <a:lnTo>
                    <a:pt x="378548" y="0"/>
                  </a:lnTo>
                  <a:lnTo>
                    <a:pt x="378548" y="403785"/>
                  </a:lnTo>
                  <a:lnTo>
                    <a:pt x="0" y="403785"/>
                  </a:lnTo>
                  <a:lnTo>
                    <a:pt x="0" y="0"/>
                  </a:lnTo>
                  <a:close/>
                </a:path>
              </a:pathLst>
            </a:custGeom>
            <a:blipFill>
              <a:blip r:embed="rId4">
                <a:extLst>
                  <a:ext uri="{96DAC541-7B7A-43D3-8B79-37D633B846F1}">
                    <asvg:svgBlip xmlns:asvg="http://schemas.microsoft.com/office/drawing/2016/SVG/main" r:embed="rId5"/>
                  </a:ext>
                </a:extLst>
              </a:blip>
              <a:stretch>
                <a:fillRect l="-100" t="0" r="-100" b="0"/>
              </a:stretch>
            </a:blipFill>
          </p:spPr>
        </p:sp>
      </p:grpSp>
      <p:grpSp>
        <p:nvGrpSpPr>
          <p:cNvPr name="Group 20" id="20"/>
          <p:cNvGrpSpPr/>
          <p:nvPr/>
        </p:nvGrpSpPr>
        <p:grpSpPr>
          <a:xfrm rot="0">
            <a:off x="6934894" y="4520697"/>
            <a:ext cx="4030367" cy="532754"/>
            <a:chOff x="0" y="0"/>
            <a:chExt cx="5426256" cy="717270"/>
          </a:xfrm>
        </p:grpSpPr>
        <p:sp>
          <p:nvSpPr>
            <p:cNvPr name="Freeform 21" id="21"/>
            <p:cNvSpPr/>
            <p:nvPr/>
          </p:nvSpPr>
          <p:spPr>
            <a:xfrm flipH="false" flipV="false" rot="0">
              <a:off x="0" y="0"/>
              <a:ext cx="5426329" cy="717296"/>
            </a:xfrm>
            <a:custGeom>
              <a:avLst/>
              <a:gdLst/>
              <a:ahLst/>
              <a:cxnLst/>
              <a:rect r="r" b="b" t="t" l="l"/>
              <a:pathLst>
                <a:path h="717296" w="5426329">
                  <a:moveTo>
                    <a:pt x="0" y="358648"/>
                  </a:moveTo>
                  <a:cubicBezTo>
                    <a:pt x="0" y="160528"/>
                    <a:pt x="160528" y="0"/>
                    <a:pt x="358648" y="0"/>
                  </a:cubicBezTo>
                  <a:lnTo>
                    <a:pt x="5067681" y="0"/>
                  </a:lnTo>
                  <a:cubicBezTo>
                    <a:pt x="5265801" y="0"/>
                    <a:pt x="5426329" y="160528"/>
                    <a:pt x="5426329" y="358648"/>
                  </a:cubicBezTo>
                  <a:cubicBezTo>
                    <a:pt x="5426329" y="556768"/>
                    <a:pt x="5265801" y="717296"/>
                    <a:pt x="5067681" y="717296"/>
                  </a:cubicBezTo>
                  <a:lnTo>
                    <a:pt x="358648" y="717296"/>
                  </a:lnTo>
                  <a:cubicBezTo>
                    <a:pt x="160528" y="717296"/>
                    <a:pt x="0" y="556641"/>
                    <a:pt x="0" y="358648"/>
                  </a:cubicBezTo>
                  <a:close/>
                </a:path>
              </a:pathLst>
            </a:custGeom>
            <a:solidFill>
              <a:srgbClr val="F2F2F2"/>
            </a:solidFill>
          </p:spPr>
        </p:sp>
      </p:grpSp>
      <p:sp>
        <p:nvSpPr>
          <p:cNvPr name="TextBox 22" id="22"/>
          <p:cNvSpPr txBox="true"/>
          <p:nvPr/>
        </p:nvSpPr>
        <p:spPr>
          <a:xfrm rot="0">
            <a:off x="7843333" y="4649669"/>
            <a:ext cx="2591685" cy="283173"/>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서비스 구조 개발</a:t>
            </a:r>
          </a:p>
        </p:txBody>
      </p:sp>
      <p:grpSp>
        <p:nvGrpSpPr>
          <p:cNvPr name="Group 23" id="23"/>
          <p:cNvGrpSpPr/>
          <p:nvPr/>
        </p:nvGrpSpPr>
        <p:grpSpPr>
          <a:xfrm rot="0">
            <a:off x="6934894" y="5449636"/>
            <a:ext cx="4030367" cy="532754"/>
            <a:chOff x="0" y="0"/>
            <a:chExt cx="5426256" cy="717270"/>
          </a:xfrm>
        </p:grpSpPr>
        <p:sp>
          <p:nvSpPr>
            <p:cNvPr name="Freeform 24" id="24"/>
            <p:cNvSpPr/>
            <p:nvPr/>
          </p:nvSpPr>
          <p:spPr>
            <a:xfrm flipH="false" flipV="false" rot="0">
              <a:off x="0" y="0"/>
              <a:ext cx="5426329" cy="717296"/>
            </a:xfrm>
            <a:custGeom>
              <a:avLst/>
              <a:gdLst/>
              <a:ahLst/>
              <a:cxnLst/>
              <a:rect r="r" b="b" t="t" l="l"/>
              <a:pathLst>
                <a:path h="717296" w="5426329">
                  <a:moveTo>
                    <a:pt x="0" y="358648"/>
                  </a:moveTo>
                  <a:cubicBezTo>
                    <a:pt x="0" y="160528"/>
                    <a:pt x="160528" y="0"/>
                    <a:pt x="358648" y="0"/>
                  </a:cubicBezTo>
                  <a:lnTo>
                    <a:pt x="5067681" y="0"/>
                  </a:lnTo>
                  <a:cubicBezTo>
                    <a:pt x="5265801" y="0"/>
                    <a:pt x="5426329" y="160528"/>
                    <a:pt x="5426329" y="358648"/>
                  </a:cubicBezTo>
                  <a:cubicBezTo>
                    <a:pt x="5426329" y="556768"/>
                    <a:pt x="5265801" y="717296"/>
                    <a:pt x="5067681" y="717296"/>
                  </a:cubicBezTo>
                  <a:lnTo>
                    <a:pt x="358648" y="717296"/>
                  </a:lnTo>
                  <a:cubicBezTo>
                    <a:pt x="160528" y="717296"/>
                    <a:pt x="0" y="556641"/>
                    <a:pt x="0" y="358648"/>
                  </a:cubicBezTo>
                  <a:close/>
                </a:path>
              </a:pathLst>
            </a:custGeom>
            <a:solidFill>
              <a:srgbClr val="F2F2F2"/>
            </a:solidFill>
          </p:spPr>
        </p:sp>
      </p:grpSp>
      <p:grpSp>
        <p:nvGrpSpPr>
          <p:cNvPr name="Group 25" id="25"/>
          <p:cNvGrpSpPr/>
          <p:nvPr/>
        </p:nvGrpSpPr>
        <p:grpSpPr>
          <a:xfrm rot="0">
            <a:off x="6934894" y="5449636"/>
            <a:ext cx="532754" cy="532754"/>
            <a:chOff x="0" y="0"/>
            <a:chExt cx="717270" cy="717270"/>
          </a:xfrm>
        </p:grpSpPr>
        <p:sp>
          <p:nvSpPr>
            <p:cNvPr name="Freeform 26" id="26"/>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27" id="27"/>
          <p:cNvSpPr/>
          <p:nvPr/>
        </p:nvSpPr>
        <p:spPr>
          <a:xfrm flipH="false" flipV="false" rot="0">
            <a:off x="7034757" y="5574641"/>
            <a:ext cx="322157" cy="287139"/>
          </a:xfrm>
          <a:custGeom>
            <a:avLst/>
            <a:gdLst/>
            <a:ahLst/>
            <a:cxnLst/>
            <a:rect r="r" b="b" t="t" l="l"/>
            <a:pathLst>
              <a:path h="287139" w="322157">
                <a:moveTo>
                  <a:pt x="0" y="0"/>
                </a:moveTo>
                <a:lnTo>
                  <a:pt x="322158" y="0"/>
                </a:lnTo>
                <a:lnTo>
                  <a:pt x="322158" y="287140"/>
                </a:lnTo>
                <a:lnTo>
                  <a:pt x="0" y="287140"/>
                </a:lnTo>
                <a:lnTo>
                  <a:pt x="0" y="0"/>
                </a:lnTo>
                <a:close/>
              </a:path>
            </a:pathLst>
          </a:custGeom>
          <a:blipFill>
            <a:blip r:embed="rId6">
              <a:extLst>
                <a:ext uri="{96DAC541-7B7A-43D3-8B79-37D633B846F1}">
                  <asvg:svgBlip xmlns:asvg="http://schemas.microsoft.com/office/drawing/2016/SVG/main" r:embed="rId7"/>
                </a:ext>
              </a:extLst>
            </a:blip>
            <a:stretch>
              <a:fillRect l="-315" t="0" r="-315" b="0"/>
            </a:stretch>
          </a:blipFill>
        </p:spPr>
      </p:sp>
      <p:grpSp>
        <p:nvGrpSpPr>
          <p:cNvPr name="Group 28" id="28"/>
          <p:cNvGrpSpPr/>
          <p:nvPr/>
        </p:nvGrpSpPr>
        <p:grpSpPr>
          <a:xfrm rot="0">
            <a:off x="6969650" y="6315566"/>
            <a:ext cx="4030367" cy="532754"/>
            <a:chOff x="0" y="0"/>
            <a:chExt cx="5373823" cy="710339"/>
          </a:xfrm>
        </p:grpSpPr>
        <p:grpSp>
          <p:nvGrpSpPr>
            <p:cNvPr name="Group 29" id="29"/>
            <p:cNvGrpSpPr/>
            <p:nvPr/>
          </p:nvGrpSpPr>
          <p:grpSpPr>
            <a:xfrm rot="0">
              <a:off x="0" y="0"/>
              <a:ext cx="5373823" cy="710339"/>
              <a:chOff x="0" y="0"/>
              <a:chExt cx="5426256" cy="717270"/>
            </a:xfrm>
          </p:grpSpPr>
          <p:sp>
            <p:nvSpPr>
              <p:cNvPr name="Freeform 30" id="30"/>
              <p:cNvSpPr/>
              <p:nvPr/>
            </p:nvSpPr>
            <p:spPr>
              <a:xfrm flipH="false" flipV="false" rot="0">
                <a:off x="0" y="0"/>
                <a:ext cx="5426329" cy="717296"/>
              </a:xfrm>
              <a:custGeom>
                <a:avLst/>
                <a:gdLst/>
                <a:ahLst/>
                <a:cxnLst/>
                <a:rect r="r" b="b" t="t" l="l"/>
                <a:pathLst>
                  <a:path h="717296" w="5426329">
                    <a:moveTo>
                      <a:pt x="0" y="358648"/>
                    </a:moveTo>
                    <a:cubicBezTo>
                      <a:pt x="0" y="160528"/>
                      <a:pt x="160528" y="0"/>
                      <a:pt x="358648" y="0"/>
                    </a:cubicBezTo>
                    <a:lnTo>
                      <a:pt x="5067681" y="0"/>
                    </a:lnTo>
                    <a:cubicBezTo>
                      <a:pt x="5265801" y="0"/>
                      <a:pt x="5426329" y="160528"/>
                      <a:pt x="5426329" y="358648"/>
                    </a:cubicBezTo>
                    <a:cubicBezTo>
                      <a:pt x="5426329" y="556768"/>
                      <a:pt x="5265801" y="717296"/>
                      <a:pt x="5067681" y="717296"/>
                    </a:cubicBezTo>
                    <a:lnTo>
                      <a:pt x="358648" y="717296"/>
                    </a:lnTo>
                    <a:cubicBezTo>
                      <a:pt x="160528" y="717296"/>
                      <a:pt x="0" y="556641"/>
                      <a:pt x="0" y="358648"/>
                    </a:cubicBezTo>
                    <a:close/>
                  </a:path>
                </a:pathLst>
              </a:custGeom>
              <a:solidFill>
                <a:srgbClr val="F2F2F2"/>
              </a:solidFill>
            </p:spPr>
          </p:sp>
        </p:grpSp>
        <p:grpSp>
          <p:nvGrpSpPr>
            <p:cNvPr name="Group 31" id="31"/>
            <p:cNvGrpSpPr/>
            <p:nvPr/>
          </p:nvGrpSpPr>
          <p:grpSpPr>
            <a:xfrm rot="0">
              <a:off x="0" y="0"/>
              <a:ext cx="710339" cy="710339"/>
              <a:chOff x="0" y="0"/>
              <a:chExt cx="717270" cy="717270"/>
            </a:xfrm>
          </p:grpSpPr>
          <p:sp>
            <p:nvSpPr>
              <p:cNvPr name="Freeform 32" id="32"/>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33" id="33"/>
            <p:cNvSpPr/>
            <p:nvPr/>
          </p:nvSpPr>
          <p:spPr>
            <a:xfrm flipH="false" flipV="false" rot="0">
              <a:off x="151904" y="148028"/>
              <a:ext cx="435362" cy="399082"/>
            </a:xfrm>
            <a:custGeom>
              <a:avLst/>
              <a:gdLst/>
              <a:ahLst/>
              <a:cxnLst/>
              <a:rect r="r" b="b" t="t" l="l"/>
              <a:pathLst>
                <a:path h="399082" w="435362">
                  <a:moveTo>
                    <a:pt x="0" y="0"/>
                  </a:moveTo>
                  <a:lnTo>
                    <a:pt x="435362" y="0"/>
                  </a:lnTo>
                  <a:lnTo>
                    <a:pt x="435362" y="399082"/>
                  </a:lnTo>
                  <a:lnTo>
                    <a:pt x="0" y="399082"/>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grpSp>
      <p:sp>
        <p:nvSpPr>
          <p:cNvPr name="TextBox 34" id="34"/>
          <p:cNvSpPr txBox="true"/>
          <p:nvPr/>
        </p:nvSpPr>
        <p:spPr>
          <a:xfrm rot="0">
            <a:off x="7763991" y="6468492"/>
            <a:ext cx="2591685" cy="283173"/>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 서비스 시스템 설계</a:t>
            </a:r>
          </a:p>
        </p:txBody>
      </p:sp>
      <p:grpSp>
        <p:nvGrpSpPr>
          <p:cNvPr name="Group 35" id="35"/>
          <p:cNvGrpSpPr/>
          <p:nvPr/>
        </p:nvGrpSpPr>
        <p:grpSpPr>
          <a:xfrm rot="0">
            <a:off x="11470938" y="6381628"/>
            <a:ext cx="4030367" cy="532754"/>
            <a:chOff x="0" y="0"/>
            <a:chExt cx="5373823" cy="710339"/>
          </a:xfrm>
        </p:grpSpPr>
        <p:grpSp>
          <p:nvGrpSpPr>
            <p:cNvPr name="Group 36" id="36"/>
            <p:cNvGrpSpPr/>
            <p:nvPr/>
          </p:nvGrpSpPr>
          <p:grpSpPr>
            <a:xfrm rot="0">
              <a:off x="0" y="0"/>
              <a:ext cx="5373823" cy="710339"/>
              <a:chOff x="0" y="0"/>
              <a:chExt cx="5426256" cy="717270"/>
            </a:xfrm>
          </p:grpSpPr>
          <p:sp>
            <p:nvSpPr>
              <p:cNvPr name="Freeform 37" id="37"/>
              <p:cNvSpPr/>
              <p:nvPr/>
            </p:nvSpPr>
            <p:spPr>
              <a:xfrm flipH="false" flipV="false" rot="0">
                <a:off x="0" y="0"/>
                <a:ext cx="5426329" cy="717296"/>
              </a:xfrm>
              <a:custGeom>
                <a:avLst/>
                <a:gdLst/>
                <a:ahLst/>
                <a:cxnLst/>
                <a:rect r="r" b="b" t="t" l="l"/>
                <a:pathLst>
                  <a:path h="717296" w="5426329">
                    <a:moveTo>
                      <a:pt x="0" y="358648"/>
                    </a:moveTo>
                    <a:cubicBezTo>
                      <a:pt x="0" y="160528"/>
                      <a:pt x="160528" y="0"/>
                      <a:pt x="358648" y="0"/>
                    </a:cubicBezTo>
                    <a:lnTo>
                      <a:pt x="5067681" y="0"/>
                    </a:lnTo>
                    <a:cubicBezTo>
                      <a:pt x="5265801" y="0"/>
                      <a:pt x="5426329" y="160528"/>
                      <a:pt x="5426329" y="358648"/>
                    </a:cubicBezTo>
                    <a:cubicBezTo>
                      <a:pt x="5426329" y="556768"/>
                      <a:pt x="5265801" y="717296"/>
                      <a:pt x="5067681" y="717296"/>
                    </a:cubicBezTo>
                    <a:lnTo>
                      <a:pt x="358648" y="717296"/>
                    </a:lnTo>
                    <a:cubicBezTo>
                      <a:pt x="160528" y="717296"/>
                      <a:pt x="0" y="556641"/>
                      <a:pt x="0" y="358648"/>
                    </a:cubicBezTo>
                    <a:close/>
                  </a:path>
                </a:pathLst>
              </a:custGeom>
              <a:solidFill>
                <a:srgbClr val="F2F2F2"/>
              </a:solidFill>
            </p:spPr>
          </p:sp>
        </p:grpSp>
        <p:grpSp>
          <p:nvGrpSpPr>
            <p:cNvPr name="Group 38" id="38"/>
            <p:cNvGrpSpPr/>
            <p:nvPr/>
          </p:nvGrpSpPr>
          <p:grpSpPr>
            <a:xfrm rot="0">
              <a:off x="0" y="0"/>
              <a:ext cx="710339" cy="710339"/>
              <a:chOff x="0" y="0"/>
              <a:chExt cx="717270" cy="717270"/>
            </a:xfrm>
          </p:grpSpPr>
          <p:sp>
            <p:nvSpPr>
              <p:cNvPr name="Freeform 39" id="39"/>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40" id="40"/>
            <p:cNvSpPr/>
            <p:nvPr/>
          </p:nvSpPr>
          <p:spPr>
            <a:xfrm flipH="false" flipV="false" rot="0">
              <a:off x="116733" y="214164"/>
              <a:ext cx="476384" cy="297739"/>
            </a:xfrm>
            <a:custGeom>
              <a:avLst/>
              <a:gdLst/>
              <a:ahLst/>
              <a:cxnLst/>
              <a:rect r="r" b="b" t="t" l="l"/>
              <a:pathLst>
                <a:path h="297739" w="476384">
                  <a:moveTo>
                    <a:pt x="0" y="0"/>
                  </a:moveTo>
                  <a:lnTo>
                    <a:pt x="476384" y="0"/>
                  </a:lnTo>
                  <a:lnTo>
                    <a:pt x="476384" y="297739"/>
                  </a:lnTo>
                  <a:lnTo>
                    <a:pt x="0" y="297739"/>
                  </a:lnTo>
                  <a:lnTo>
                    <a:pt x="0" y="0"/>
                  </a:lnTo>
                  <a:close/>
                </a:path>
              </a:pathLst>
            </a:custGeom>
            <a:blipFill>
              <a:blip r:embed="rId10">
                <a:extLst>
                  <a:ext uri="{96DAC541-7B7A-43D3-8B79-37D633B846F1}">
                    <asvg:svgBlip xmlns:asvg="http://schemas.microsoft.com/office/drawing/2016/SVG/main" r:embed="rId11"/>
                  </a:ext>
                </a:extLst>
              </a:blip>
              <a:stretch>
                <a:fillRect l="0" t="-526" r="0" b="-526"/>
              </a:stretch>
            </a:blipFill>
          </p:spPr>
        </p:sp>
      </p:grpSp>
      <p:sp>
        <p:nvSpPr>
          <p:cNvPr name="TextBox 41" id="41"/>
          <p:cNvSpPr txBox="true"/>
          <p:nvPr/>
        </p:nvSpPr>
        <p:spPr>
          <a:xfrm rot="0">
            <a:off x="12347917" y="6468492"/>
            <a:ext cx="2591685" cy="283173"/>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자료 조사</a:t>
            </a:r>
          </a:p>
        </p:txBody>
      </p:sp>
      <p:grpSp>
        <p:nvGrpSpPr>
          <p:cNvPr name="Group 42" id="42"/>
          <p:cNvGrpSpPr/>
          <p:nvPr/>
        </p:nvGrpSpPr>
        <p:grpSpPr>
          <a:xfrm rot="0">
            <a:off x="11470938" y="5449636"/>
            <a:ext cx="4030367" cy="532754"/>
            <a:chOff x="0" y="0"/>
            <a:chExt cx="5373823" cy="710339"/>
          </a:xfrm>
        </p:grpSpPr>
        <p:grpSp>
          <p:nvGrpSpPr>
            <p:cNvPr name="Group 43" id="43"/>
            <p:cNvGrpSpPr/>
            <p:nvPr/>
          </p:nvGrpSpPr>
          <p:grpSpPr>
            <a:xfrm rot="0">
              <a:off x="0" y="0"/>
              <a:ext cx="5373823" cy="710339"/>
              <a:chOff x="0" y="0"/>
              <a:chExt cx="5426256" cy="717270"/>
            </a:xfrm>
          </p:grpSpPr>
          <p:sp>
            <p:nvSpPr>
              <p:cNvPr name="Freeform 44" id="44"/>
              <p:cNvSpPr/>
              <p:nvPr/>
            </p:nvSpPr>
            <p:spPr>
              <a:xfrm flipH="false" flipV="false" rot="0">
                <a:off x="0" y="0"/>
                <a:ext cx="5426329" cy="717296"/>
              </a:xfrm>
              <a:custGeom>
                <a:avLst/>
                <a:gdLst/>
                <a:ahLst/>
                <a:cxnLst/>
                <a:rect r="r" b="b" t="t" l="l"/>
                <a:pathLst>
                  <a:path h="717296" w="5426329">
                    <a:moveTo>
                      <a:pt x="0" y="358648"/>
                    </a:moveTo>
                    <a:cubicBezTo>
                      <a:pt x="0" y="160528"/>
                      <a:pt x="160528" y="0"/>
                      <a:pt x="358648" y="0"/>
                    </a:cubicBezTo>
                    <a:lnTo>
                      <a:pt x="5067681" y="0"/>
                    </a:lnTo>
                    <a:cubicBezTo>
                      <a:pt x="5265801" y="0"/>
                      <a:pt x="5426329" y="160528"/>
                      <a:pt x="5426329" y="358648"/>
                    </a:cubicBezTo>
                    <a:cubicBezTo>
                      <a:pt x="5426329" y="556768"/>
                      <a:pt x="5265801" y="717296"/>
                      <a:pt x="5067681" y="717296"/>
                    </a:cubicBezTo>
                    <a:lnTo>
                      <a:pt x="358648" y="717296"/>
                    </a:lnTo>
                    <a:cubicBezTo>
                      <a:pt x="160528" y="717296"/>
                      <a:pt x="0" y="556641"/>
                      <a:pt x="0" y="358648"/>
                    </a:cubicBezTo>
                    <a:close/>
                  </a:path>
                </a:pathLst>
              </a:custGeom>
              <a:solidFill>
                <a:srgbClr val="F2F2F2"/>
              </a:solidFill>
            </p:spPr>
          </p:sp>
        </p:grpSp>
        <p:grpSp>
          <p:nvGrpSpPr>
            <p:cNvPr name="Group 45" id="45"/>
            <p:cNvGrpSpPr/>
            <p:nvPr/>
          </p:nvGrpSpPr>
          <p:grpSpPr>
            <a:xfrm rot="0">
              <a:off x="0" y="0"/>
              <a:ext cx="710339" cy="710339"/>
              <a:chOff x="0" y="0"/>
              <a:chExt cx="717270" cy="717270"/>
            </a:xfrm>
          </p:grpSpPr>
          <p:sp>
            <p:nvSpPr>
              <p:cNvPr name="Freeform 46" id="46"/>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47" id="47"/>
            <p:cNvSpPr/>
            <p:nvPr/>
          </p:nvSpPr>
          <p:spPr>
            <a:xfrm flipH="false" flipV="false" rot="0">
              <a:off x="140767" y="129372"/>
              <a:ext cx="452782" cy="433916"/>
            </a:xfrm>
            <a:custGeom>
              <a:avLst/>
              <a:gdLst/>
              <a:ahLst/>
              <a:cxnLst/>
              <a:rect r="r" b="b" t="t" l="l"/>
              <a:pathLst>
                <a:path h="433916" w="452782">
                  <a:moveTo>
                    <a:pt x="0" y="0"/>
                  </a:moveTo>
                  <a:lnTo>
                    <a:pt x="452782" y="0"/>
                  </a:lnTo>
                  <a:lnTo>
                    <a:pt x="452782" y="433916"/>
                  </a:lnTo>
                  <a:lnTo>
                    <a:pt x="0" y="433916"/>
                  </a:lnTo>
                  <a:lnTo>
                    <a:pt x="0" y="0"/>
                  </a:lnTo>
                  <a:close/>
                </a:path>
              </a:pathLst>
            </a:custGeom>
            <a:blipFill>
              <a:blip r:embed="rId12">
                <a:extLst>
                  <a:ext uri="{96DAC541-7B7A-43D3-8B79-37D633B846F1}">
                    <asvg:svgBlip xmlns:asvg="http://schemas.microsoft.com/office/drawing/2016/SVG/main" r:embed="rId13"/>
                  </a:ext>
                </a:extLst>
              </a:blip>
              <a:stretch>
                <a:fillRect l="0" t="-724" r="0" b="-724"/>
              </a:stretch>
            </a:blipFill>
          </p:spPr>
        </p:sp>
      </p:grpSp>
      <p:sp>
        <p:nvSpPr>
          <p:cNvPr name="TextBox 48" id="48"/>
          <p:cNvSpPr txBox="true"/>
          <p:nvPr/>
        </p:nvSpPr>
        <p:spPr>
          <a:xfrm rot="0">
            <a:off x="12384931" y="5536500"/>
            <a:ext cx="2591685" cy="283146"/>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Unity 개발 (집 내부 UI)</a:t>
            </a:r>
          </a:p>
        </p:txBody>
      </p:sp>
      <p:grpSp>
        <p:nvGrpSpPr>
          <p:cNvPr name="Group 49" id="49"/>
          <p:cNvGrpSpPr/>
          <p:nvPr/>
        </p:nvGrpSpPr>
        <p:grpSpPr>
          <a:xfrm rot="0">
            <a:off x="11470938" y="3605768"/>
            <a:ext cx="4030367" cy="532754"/>
            <a:chOff x="0" y="0"/>
            <a:chExt cx="5373823" cy="710339"/>
          </a:xfrm>
        </p:grpSpPr>
        <p:grpSp>
          <p:nvGrpSpPr>
            <p:cNvPr name="Group 50" id="50"/>
            <p:cNvGrpSpPr/>
            <p:nvPr/>
          </p:nvGrpSpPr>
          <p:grpSpPr>
            <a:xfrm rot="0">
              <a:off x="0" y="0"/>
              <a:ext cx="5373823" cy="710339"/>
              <a:chOff x="0" y="0"/>
              <a:chExt cx="5426256" cy="717270"/>
            </a:xfrm>
          </p:grpSpPr>
          <p:sp>
            <p:nvSpPr>
              <p:cNvPr name="Freeform 51" id="51"/>
              <p:cNvSpPr/>
              <p:nvPr/>
            </p:nvSpPr>
            <p:spPr>
              <a:xfrm flipH="false" flipV="false" rot="0">
                <a:off x="0" y="0"/>
                <a:ext cx="5426329" cy="717296"/>
              </a:xfrm>
              <a:custGeom>
                <a:avLst/>
                <a:gdLst/>
                <a:ahLst/>
                <a:cxnLst/>
                <a:rect r="r" b="b" t="t" l="l"/>
                <a:pathLst>
                  <a:path h="717296" w="5426329">
                    <a:moveTo>
                      <a:pt x="0" y="358648"/>
                    </a:moveTo>
                    <a:cubicBezTo>
                      <a:pt x="0" y="160528"/>
                      <a:pt x="160528" y="0"/>
                      <a:pt x="358648" y="0"/>
                    </a:cubicBezTo>
                    <a:lnTo>
                      <a:pt x="5067681" y="0"/>
                    </a:lnTo>
                    <a:cubicBezTo>
                      <a:pt x="5265801" y="0"/>
                      <a:pt x="5426329" y="160528"/>
                      <a:pt x="5426329" y="358648"/>
                    </a:cubicBezTo>
                    <a:cubicBezTo>
                      <a:pt x="5426329" y="556768"/>
                      <a:pt x="5265801" y="717296"/>
                      <a:pt x="5067681" y="717296"/>
                    </a:cubicBezTo>
                    <a:lnTo>
                      <a:pt x="358648" y="717296"/>
                    </a:lnTo>
                    <a:cubicBezTo>
                      <a:pt x="160528" y="717296"/>
                      <a:pt x="0" y="556641"/>
                      <a:pt x="0" y="358648"/>
                    </a:cubicBezTo>
                    <a:close/>
                  </a:path>
                </a:pathLst>
              </a:custGeom>
              <a:solidFill>
                <a:srgbClr val="F2F2F2"/>
              </a:solidFill>
            </p:spPr>
          </p:sp>
        </p:grpSp>
        <p:grpSp>
          <p:nvGrpSpPr>
            <p:cNvPr name="Group 52" id="52"/>
            <p:cNvGrpSpPr/>
            <p:nvPr/>
          </p:nvGrpSpPr>
          <p:grpSpPr>
            <a:xfrm rot="0">
              <a:off x="0" y="0"/>
              <a:ext cx="710339" cy="710339"/>
              <a:chOff x="0" y="0"/>
              <a:chExt cx="717270" cy="717270"/>
            </a:xfrm>
          </p:grpSpPr>
          <p:sp>
            <p:nvSpPr>
              <p:cNvPr name="Freeform 53" id="53"/>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54" id="54"/>
            <p:cNvSpPr/>
            <p:nvPr/>
          </p:nvSpPr>
          <p:spPr>
            <a:xfrm flipH="false" flipV="false" rot="0">
              <a:off x="147643" y="147643"/>
              <a:ext cx="415050" cy="415050"/>
            </a:xfrm>
            <a:custGeom>
              <a:avLst/>
              <a:gdLst/>
              <a:ahLst/>
              <a:cxnLst/>
              <a:rect r="r" b="b" t="t" l="l"/>
              <a:pathLst>
                <a:path h="415050" w="415050">
                  <a:moveTo>
                    <a:pt x="0" y="0"/>
                  </a:moveTo>
                  <a:lnTo>
                    <a:pt x="415051" y="0"/>
                  </a:lnTo>
                  <a:lnTo>
                    <a:pt x="415051" y="415051"/>
                  </a:lnTo>
                  <a:lnTo>
                    <a:pt x="0" y="415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5" id="55"/>
            <p:cNvSpPr txBox="true"/>
            <p:nvPr/>
          </p:nvSpPr>
          <p:spPr>
            <a:xfrm rot="0">
              <a:off x="1105462" y="93922"/>
              <a:ext cx="3455579" cy="371258"/>
            </a:xfrm>
            <a:prstGeom prst="rect">
              <a:avLst/>
            </a:prstGeom>
          </p:spPr>
          <p:txBody>
            <a:bodyPr anchor="t" rtlCol="false" tIns="0" lIns="0" bIns="0" rIns="0">
              <a:spAutoFit/>
            </a:bodyPr>
            <a:lstStyle/>
            <a:p>
              <a:pPr algn="l">
                <a:lnSpc>
                  <a:spcPts val="2139"/>
                </a:lnSpc>
              </a:pPr>
            </a:p>
          </p:txBody>
        </p:sp>
      </p:grpSp>
      <p:grpSp>
        <p:nvGrpSpPr>
          <p:cNvPr name="Group 56" id="56"/>
          <p:cNvGrpSpPr/>
          <p:nvPr/>
        </p:nvGrpSpPr>
        <p:grpSpPr>
          <a:xfrm rot="0">
            <a:off x="11470938" y="7235103"/>
            <a:ext cx="4030367" cy="532754"/>
            <a:chOff x="0" y="0"/>
            <a:chExt cx="5373823" cy="710339"/>
          </a:xfrm>
        </p:grpSpPr>
        <p:grpSp>
          <p:nvGrpSpPr>
            <p:cNvPr name="Group 57" id="57"/>
            <p:cNvGrpSpPr/>
            <p:nvPr/>
          </p:nvGrpSpPr>
          <p:grpSpPr>
            <a:xfrm rot="0">
              <a:off x="0" y="0"/>
              <a:ext cx="5373823" cy="710339"/>
              <a:chOff x="0" y="0"/>
              <a:chExt cx="5426256" cy="717270"/>
            </a:xfrm>
          </p:grpSpPr>
          <p:sp>
            <p:nvSpPr>
              <p:cNvPr name="Freeform 58" id="58"/>
              <p:cNvSpPr/>
              <p:nvPr/>
            </p:nvSpPr>
            <p:spPr>
              <a:xfrm flipH="false" flipV="false" rot="0">
                <a:off x="0" y="0"/>
                <a:ext cx="5426234" cy="717296"/>
              </a:xfrm>
              <a:custGeom>
                <a:avLst/>
                <a:gdLst/>
                <a:ahLst/>
                <a:cxnLst/>
                <a:rect r="r" b="b" t="t" l="l"/>
                <a:pathLst>
                  <a:path h="717296" w="5426234">
                    <a:moveTo>
                      <a:pt x="0" y="358648"/>
                    </a:moveTo>
                    <a:cubicBezTo>
                      <a:pt x="0" y="160528"/>
                      <a:pt x="116150" y="0"/>
                      <a:pt x="259499" y="0"/>
                    </a:cubicBezTo>
                    <a:lnTo>
                      <a:pt x="5166735" y="0"/>
                    </a:lnTo>
                    <a:cubicBezTo>
                      <a:pt x="5310084" y="0"/>
                      <a:pt x="5426234" y="160528"/>
                      <a:pt x="5426234" y="358648"/>
                    </a:cubicBezTo>
                    <a:cubicBezTo>
                      <a:pt x="5426234" y="556768"/>
                      <a:pt x="5310084" y="717296"/>
                      <a:pt x="5166735" y="717296"/>
                    </a:cubicBezTo>
                    <a:lnTo>
                      <a:pt x="259499" y="717296"/>
                    </a:lnTo>
                    <a:cubicBezTo>
                      <a:pt x="116150" y="717296"/>
                      <a:pt x="0" y="556641"/>
                      <a:pt x="0" y="358648"/>
                    </a:cubicBezTo>
                    <a:close/>
                  </a:path>
                </a:pathLst>
              </a:custGeom>
              <a:solidFill>
                <a:srgbClr val="F2F2F2"/>
              </a:solidFill>
            </p:spPr>
          </p:sp>
        </p:grpSp>
        <p:grpSp>
          <p:nvGrpSpPr>
            <p:cNvPr name="Group 59" id="59"/>
            <p:cNvGrpSpPr/>
            <p:nvPr/>
          </p:nvGrpSpPr>
          <p:grpSpPr>
            <a:xfrm rot="0">
              <a:off x="0" y="0"/>
              <a:ext cx="710339" cy="710339"/>
              <a:chOff x="0" y="0"/>
              <a:chExt cx="717270" cy="717270"/>
            </a:xfrm>
          </p:grpSpPr>
          <p:sp>
            <p:nvSpPr>
              <p:cNvPr name="Freeform 60" id="60"/>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61" id="61"/>
            <p:cNvSpPr/>
            <p:nvPr/>
          </p:nvSpPr>
          <p:spPr>
            <a:xfrm flipH="false" flipV="false" rot="0">
              <a:off x="160221" y="170605"/>
              <a:ext cx="370065" cy="362356"/>
            </a:xfrm>
            <a:custGeom>
              <a:avLst/>
              <a:gdLst/>
              <a:ahLst/>
              <a:cxnLst/>
              <a:rect r="r" b="b" t="t" l="l"/>
              <a:pathLst>
                <a:path h="362356" w="370065">
                  <a:moveTo>
                    <a:pt x="0" y="0"/>
                  </a:moveTo>
                  <a:lnTo>
                    <a:pt x="370065" y="0"/>
                  </a:lnTo>
                  <a:lnTo>
                    <a:pt x="370065" y="362357"/>
                  </a:lnTo>
                  <a:lnTo>
                    <a:pt x="0" y="362357"/>
                  </a:lnTo>
                  <a:lnTo>
                    <a:pt x="0" y="0"/>
                  </a:lnTo>
                  <a:close/>
                </a:path>
              </a:pathLst>
            </a:custGeom>
            <a:blipFill>
              <a:blip r:embed="rId14">
                <a:extLst>
                  <a:ext uri="{96DAC541-7B7A-43D3-8B79-37D633B846F1}">
                    <asvg:svgBlip xmlns:asvg="http://schemas.microsoft.com/office/drawing/2016/SVG/main" r:embed="rId15"/>
                  </a:ext>
                </a:extLst>
              </a:blip>
              <a:stretch>
                <a:fillRect l="-646" t="0" r="-646" b="0"/>
              </a:stretch>
            </a:blipFill>
          </p:spPr>
        </p:sp>
      </p:grpSp>
      <p:grpSp>
        <p:nvGrpSpPr>
          <p:cNvPr name="Group 62" id="62"/>
          <p:cNvGrpSpPr/>
          <p:nvPr/>
        </p:nvGrpSpPr>
        <p:grpSpPr>
          <a:xfrm rot="0">
            <a:off x="11470938" y="8088578"/>
            <a:ext cx="4030367" cy="532754"/>
            <a:chOff x="0" y="0"/>
            <a:chExt cx="5373823" cy="710339"/>
          </a:xfrm>
        </p:grpSpPr>
        <p:grpSp>
          <p:nvGrpSpPr>
            <p:cNvPr name="Group 63" id="63"/>
            <p:cNvGrpSpPr/>
            <p:nvPr/>
          </p:nvGrpSpPr>
          <p:grpSpPr>
            <a:xfrm rot="0">
              <a:off x="0" y="0"/>
              <a:ext cx="5373823" cy="710339"/>
              <a:chOff x="0" y="0"/>
              <a:chExt cx="5426256" cy="717270"/>
            </a:xfrm>
          </p:grpSpPr>
          <p:sp>
            <p:nvSpPr>
              <p:cNvPr name="Freeform 64" id="64"/>
              <p:cNvSpPr/>
              <p:nvPr/>
            </p:nvSpPr>
            <p:spPr>
              <a:xfrm flipH="false" flipV="false" rot="0">
                <a:off x="0" y="0"/>
                <a:ext cx="5426234" cy="717296"/>
              </a:xfrm>
              <a:custGeom>
                <a:avLst/>
                <a:gdLst/>
                <a:ahLst/>
                <a:cxnLst/>
                <a:rect r="r" b="b" t="t" l="l"/>
                <a:pathLst>
                  <a:path h="717296" w="5426234">
                    <a:moveTo>
                      <a:pt x="0" y="358648"/>
                    </a:moveTo>
                    <a:cubicBezTo>
                      <a:pt x="0" y="160528"/>
                      <a:pt x="116150" y="0"/>
                      <a:pt x="259499" y="0"/>
                    </a:cubicBezTo>
                    <a:lnTo>
                      <a:pt x="5166735" y="0"/>
                    </a:lnTo>
                    <a:cubicBezTo>
                      <a:pt x="5310084" y="0"/>
                      <a:pt x="5426234" y="160528"/>
                      <a:pt x="5426234" y="358648"/>
                    </a:cubicBezTo>
                    <a:cubicBezTo>
                      <a:pt x="5426234" y="556768"/>
                      <a:pt x="5310084" y="717296"/>
                      <a:pt x="5166735" y="717296"/>
                    </a:cubicBezTo>
                    <a:lnTo>
                      <a:pt x="259499" y="717296"/>
                    </a:lnTo>
                    <a:cubicBezTo>
                      <a:pt x="116150" y="717296"/>
                      <a:pt x="0" y="556641"/>
                      <a:pt x="0" y="358648"/>
                    </a:cubicBezTo>
                    <a:close/>
                  </a:path>
                </a:pathLst>
              </a:custGeom>
              <a:solidFill>
                <a:srgbClr val="F2F2F2"/>
              </a:solidFill>
            </p:spPr>
          </p:sp>
        </p:grpSp>
        <p:grpSp>
          <p:nvGrpSpPr>
            <p:cNvPr name="Group 65" id="65"/>
            <p:cNvGrpSpPr/>
            <p:nvPr/>
          </p:nvGrpSpPr>
          <p:grpSpPr>
            <a:xfrm rot="0">
              <a:off x="0" y="0"/>
              <a:ext cx="710339" cy="710339"/>
              <a:chOff x="0" y="0"/>
              <a:chExt cx="717270" cy="717270"/>
            </a:xfrm>
          </p:grpSpPr>
          <p:sp>
            <p:nvSpPr>
              <p:cNvPr name="Freeform 66" id="66"/>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67" id="67"/>
            <p:cNvSpPr/>
            <p:nvPr/>
          </p:nvSpPr>
          <p:spPr>
            <a:xfrm flipH="false" flipV="false" rot="0">
              <a:off x="160221" y="170605"/>
              <a:ext cx="370065" cy="362356"/>
            </a:xfrm>
            <a:custGeom>
              <a:avLst/>
              <a:gdLst/>
              <a:ahLst/>
              <a:cxnLst/>
              <a:rect r="r" b="b" t="t" l="l"/>
              <a:pathLst>
                <a:path h="362356" w="370065">
                  <a:moveTo>
                    <a:pt x="0" y="0"/>
                  </a:moveTo>
                  <a:lnTo>
                    <a:pt x="370065" y="0"/>
                  </a:lnTo>
                  <a:lnTo>
                    <a:pt x="370065" y="362357"/>
                  </a:lnTo>
                  <a:lnTo>
                    <a:pt x="0" y="362357"/>
                  </a:lnTo>
                  <a:lnTo>
                    <a:pt x="0" y="0"/>
                  </a:lnTo>
                  <a:close/>
                </a:path>
              </a:pathLst>
            </a:custGeom>
            <a:blipFill>
              <a:blip r:embed="rId14">
                <a:extLst>
                  <a:ext uri="{96DAC541-7B7A-43D3-8B79-37D633B846F1}">
                    <asvg:svgBlip xmlns:asvg="http://schemas.microsoft.com/office/drawing/2016/SVG/main" r:embed="rId15"/>
                  </a:ext>
                </a:extLst>
              </a:blip>
              <a:stretch>
                <a:fillRect l="-646" t="0" r="-646" b="0"/>
              </a:stretch>
            </a:blipFill>
          </p:spPr>
        </p:sp>
      </p:grpSp>
      <p:grpSp>
        <p:nvGrpSpPr>
          <p:cNvPr name="Group 68" id="68"/>
          <p:cNvGrpSpPr/>
          <p:nvPr/>
        </p:nvGrpSpPr>
        <p:grpSpPr>
          <a:xfrm rot="0">
            <a:off x="6969650" y="8117699"/>
            <a:ext cx="4030367" cy="532754"/>
            <a:chOff x="0" y="0"/>
            <a:chExt cx="5373823" cy="710339"/>
          </a:xfrm>
        </p:grpSpPr>
        <p:grpSp>
          <p:nvGrpSpPr>
            <p:cNvPr name="Group 69" id="69"/>
            <p:cNvGrpSpPr/>
            <p:nvPr/>
          </p:nvGrpSpPr>
          <p:grpSpPr>
            <a:xfrm rot="0">
              <a:off x="0" y="0"/>
              <a:ext cx="5373823" cy="710339"/>
              <a:chOff x="0" y="0"/>
              <a:chExt cx="5426256" cy="717270"/>
            </a:xfrm>
          </p:grpSpPr>
          <p:sp>
            <p:nvSpPr>
              <p:cNvPr name="Freeform 70" id="70"/>
              <p:cNvSpPr/>
              <p:nvPr/>
            </p:nvSpPr>
            <p:spPr>
              <a:xfrm flipH="false" flipV="false" rot="0">
                <a:off x="0" y="0"/>
                <a:ext cx="5426234" cy="717296"/>
              </a:xfrm>
              <a:custGeom>
                <a:avLst/>
                <a:gdLst/>
                <a:ahLst/>
                <a:cxnLst/>
                <a:rect r="r" b="b" t="t" l="l"/>
                <a:pathLst>
                  <a:path h="717296" w="5426234">
                    <a:moveTo>
                      <a:pt x="0" y="358648"/>
                    </a:moveTo>
                    <a:cubicBezTo>
                      <a:pt x="0" y="160528"/>
                      <a:pt x="116150" y="0"/>
                      <a:pt x="259499" y="0"/>
                    </a:cubicBezTo>
                    <a:lnTo>
                      <a:pt x="5166735" y="0"/>
                    </a:lnTo>
                    <a:cubicBezTo>
                      <a:pt x="5310084" y="0"/>
                      <a:pt x="5426234" y="160528"/>
                      <a:pt x="5426234" y="358648"/>
                    </a:cubicBezTo>
                    <a:cubicBezTo>
                      <a:pt x="5426234" y="556768"/>
                      <a:pt x="5310084" y="717296"/>
                      <a:pt x="5166735" y="717296"/>
                    </a:cubicBezTo>
                    <a:lnTo>
                      <a:pt x="259499" y="717296"/>
                    </a:lnTo>
                    <a:cubicBezTo>
                      <a:pt x="116150" y="717296"/>
                      <a:pt x="0" y="556641"/>
                      <a:pt x="0" y="358648"/>
                    </a:cubicBezTo>
                    <a:close/>
                  </a:path>
                </a:pathLst>
              </a:custGeom>
              <a:solidFill>
                <a:srgbClr val="F2F2F2"/>
              </a:solidFill>
            </p:spPr>
          </p:sp>
        </p:grpSp>
        <p:grpSp>
          <p:nvGrpSpPr>
            <p:cNvPr name="Group 71" id="71"/>
            <p:cNvGrpSpPr/>
            <p:nvPr/>
          </p:nvGrpSpPr>
          <p:grpSpPr>
            <a:xfrm rot="0">
              <a:off x="0" y="0"/>
              <a:ext cx="710339" cy="710339"/>
              <a:chOff x="0" y="0"/>
              <a:chExt cx="717270" cy="717270"/>
            </a:xfrm>
          </p:grpSpPr>
          <p:sp>
            <p:nvSpPr>
              <p:cNvPr name="Freeform 72" id="72"/>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73" id="73"/>
            <p:cNvSpPr/>
            <p:nvPr/>
          </p:nvSpPr>
          <p:spPr>
            <a:xfrm flipH="false" flipV="false" rot="0">
              <a:off x="160221" y="170605"/>
              <a:ext cx="370065" cy="362356"/>
            </a:xfrm>
            <a:custGeom>
              <a:avLst/>
              <a:gdLst/>
              <a:ahLst/>
              <a:cxnLst/>
              <a:rect r="r" b="b" t="t" l="l"/>
              <a:pathLst>
                <a:path h="362356" w="370065">
                  <a:moveTo>
                    <a:pt x="0" y="0"/>
                  </a:moveTo>
                  <a:lnTo>
                    <a:pt x="370065" y="0"/>
                  </a:lnTo>
                  <a:lnTo>
                    <a:pt x="370065" y="362357"/>
                  </a:lnTo>
                  <a:lnTo>
                    <a:pt x="0" y="362357"/>
                  </a:lnTo>
                  <a:lnTo>
                    <a:pt x="0" y="0"/>
                  </a:lnTo>
                  <a:close/>
                </a:path>
              </a:pathLst>
            </a:custGeom>
            <a:blipFill>
              <a:blip r:embed="rId14">
                <a:extLst>
                  <a:ext uri="{96DAC541-7B7A-43D3-8B79-37D633B846F1}">
                    <asvg:svgBlip xmlns:asvg="http://schemas.microsoft.com/office/drawing/2016/SVG/main" r:embed="rId15"/>
                  </a:ext>
                </a:extLst>
              </a:blip>
              <a:stretch>
                <a:fillRect l="-646" t="0" r="-646" b="0"/>
              </a:stretch>
            </a:blipFill>
          </p:spPr>
        </p:sp>
      </p:grpSp>
      <p:grpSp>
        <p:nvGrpSpPr>
          <p:cNvPr name="Group 74" id="74"/>
          <p:cNvGrpSpPr/>
          <p:nvPr/>
        </p:nvGrpSpPr>
        <p:grpSpPr>
          <a:xfrm rot="0">
            <a:off x="6934894" y="4520697"/>
            <a:ext cx="532754" cy="532754"/>
            <a:chOff x="0" y="0"/>
            <a:chExt cx="717270" cy="717270"/>
          </a:xfrm>
        </p:grpSpPr>
        <p:sp>
          <p:nvSpPr>
            <p:cNvPr name="Freeform 75" id="75"/>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76" id="76"/>
          <p:cNvSpPr/>
          <p:nvPr/>
        </p:nvSpPr>
        <p:spPr>
          <a:xfrm flipH="false" flipV="false" rot="0">
            <a:off x="7034757" y="4645703"/>
            <a:ext cx="322157" cy="287139"/>
          </a:xfrm>
          <a:custGeom>
            <a:avLst/>
            <a:gdLst/>
            <a:ahLst/>
            <a:cxnLst/>
            <a:rect r="r" b="b" t="t" l="l"/>
            <a:pathLst>
              <a:path h="287139" w="322157">
                <a:moveTo>
                  <a:pt x="0" y="0"/>
                </a:moveTo>
                <a:lnTo>
                  <a:pt x="322158" y="0"/>
                </a:lnTo>
                <a:lnTo>
                  <a:pt x="322158" y="287139"/>
                </a:lnTo>
                <a:lnTo>
                  <a:pt x="0" y="287139"/>
                </a:lnTo>
                <a:lnTo>
                  <a:pt x="0" y="0"/>
                </a:lnTo>
                <a:close/>
              </a:path>
            </a:pathLst>
          </a:custGeom>
          <a:blipFill>
            <a:blip r:embed="rId6">
              <a:extLst>
                <a:ext uri="{96DAC541-7B7A-43D3-8B79-37D633B846F1}">
                  <asvg:svgBlip xmlns:asvg="http://schemas.microsoft.com/office/drawing/2016/SVG/main" r:embed="rId7"/>
                </a:ext>
              </a:extLst>
            </a:blip>
            <a:stretch>
              <a:fillRect l="-315" t="0" r="-315" b="0"/>
            </a:stretch>
          </a:blipFill>
        </p:spPr>
      </p:sp>
      <p:sp>
        <p:nvSpPr>
          <p:cNvPr name="TextBox 77" id="77"/>
          <p:cNvSpPr txBox="true"/>
          <p:nvPr/>
        </p:nvSpPr>
        <p:spPr>
          <a:xfrm rot="0">
            <a:off x="7763991" y="3775336"/>
            <a:ext cx="2591685" cy="283146"/>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 서비스 구조 설계</a:t>
            </a:r>
          </a:p>
        </p:txBody>
      </p:sp>
      <p:sp>
        <p:nvSpPr>
          <p:cNvPr name="TextBox 78" id="78"/>
          <p:cNvSpPr txBox="true"/>
          <p:nvPr/>
        </p:nvSpPr>
        <p:spPr>
          <a:xfrm rot="0">
            <a:off x="12347917" y="3725396"/>
            <a:ext cx="2591685" cy="283146"/>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Unity 개발 (집 외부 UI)</a:t>
            </a:r>
          </a:p>
        </p:txBody>
      </p:sp>
      <p:sp>
        <p:nvSpPr>
          <p:cNvPr name="TextBox 79" id="79"/>
          <p:cNvSpPr txBox="true"/>
          <p:nvPr/>
        </p:nvSpPr>
        <p:spPr>
          <a:xfrm rot="0">
            <a:off x="12347917" y="4576603"/>
            <a:ext cx="2591685" cy="283173"/>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Unity 개발 총괄</a:t>
            </a:r>
          </a:p>
        </p:txBody>
      </p:sp>
      <p:grpSp>
        <p:nvGrpSpPr>
          <p:cNvPr name="Group 80" id="80"/>
          <p:cNvGrpSpPr/>
          <p:nvPr/>
        </p:nvGrpSpPr>
        <p:grpSpPr>
          <a:xfrm rot="0">
            <a:off x="6969650" y="7187907"/>
            <a:ext cx="4030367" cy="532754"/>
            <a:chOff x="0" y="0"/>
            <a:chExt cx="5373823" cy="710339"/>
          </a:xfrm>
        </p:grpSpPr>
        <p:grpSp>
          <p:nvGrpSpPr>
            <p:cNvPr name="Group 81" id="81"/>
            <p:cNvGrpSpPr/>
            <p:nvPr/>
          </p:nvGrpSpPr>
          <p:grpSpPr>
            <a:xfrm rot="0">
              <a:off x="0" y="0"/>
              <a:ext cx="5373823" cy="710339"/>
              <a:chOff x="0" y="0"/>
              <a:chExt cx="5426256" cy="717270"/>
            </a:xfrm>
          </p:grpSpPr>
          <p:sp>
            <p:nvSpPr>
              <p:cNvPr name="Freeform 82" id="82"/>
              <p:cNvSpPr/>
              <p:nvPr/>
            </p:nvSpPr>
            <p:spPr>
              <a:xfrm flipH="false" flipV="false" rot="0">
                <a:off x="0" y="0"/>
                <a:ext cx="5426234" cy="717296"/>
              </a:xfrm>
              <a:custGeom>
                <a:avLst/>
                <a:gdLst/>
                <a:ahLst/>
                <a:cxnLst/>
                <a:rect r="r" b="b" t="t" l="l"/>
                <a:pathLst>
                  <a:path h="717296" w="5426234">
                    <a:moveTo>
                      <a:pt x="0" y="358648"/>
                    </a:moveTo>
                    <a:cubicBezTo>
                      <a:pt x="0" y="160528"/>
                      <a:pt x="116150" y="0"/>
                      <a:pt x="259499" y="0"/>
                    </a:cubicBezTo>
                    <a:lnTo>
                      <a:pt x="5166735" y="0"/>
                    </a:lnTo>
                    <a:cubicBezTo>
                      <a:pt x="5310084" y="0"/>
                      <a:pt x="5426234" y="160528"/>
                      <a:pt x="5426234" y="358648"/>
                    </a:cubicBezTo>
                    <a:cubicBezTo>
                      <a:pt x="5426234" y="556768"/>
                      <a:pt x="5310084" y="717296"/>
                      <a:pt x="5166735" y="717296"/>
                    </a:cubicBezTo>
                    <a:lnTo>
                      <a:pt x="259499" y="717296"/>
                    </a:lnTo>
                    <a:cubicBezTo>
                      <a:pt x="116150" y="717296"/>
                      <a:pt x="0" y="556641"/>
                      <a:pt x="0" y="358648"/>
                    </a:cubicBezTo>
                    <a:close/>
                  </a:path>
                </a:pathLst>
              </a:custGeom>
              <a:solidFill>
                <a:srgbClr val="F2F2F2"/>
              </a:solidFill>
            </p:spPr>
          </p:sp>
        </p:grpSp>
        <p:grpSp>
          <p:nvGrpSpPr>
            <p:cNvPr name="Group 83" id="83"/>
            <p:cNvGrpSpPr/>
            <p:nvPr/>
          </p:nvGrpSpPr>
          <p:grpSpPr>
            <a:xfrm rot="0">
              <a:off x="0" y="0"/>
              <a:ext cx="710339" cy="710339"/>
              <a:chOff x="0" y="0"/>
              <a:chExt cx="717270" cy="717270"/>
            </a:xfrm>
          </p:grpSpPr>
          <p:sp>
            <p:nvSpPr>
              <p:cNvPr name="Freeform 84" id="84"/>
              <p:cNvSpPr/>
              <p:nvPr/>
            </p:nvSpPr>
            <p:spPr>
              <a:xfrm flipH="false" flipV="false" rot="0">
                <a:off x="0" y="0"/>
                <a:ext cx="717296" cy="717296"/>
              </a:xfrm>
              <a:custGeom>
                <a:avLst/>
                <a:gdLst/>
                <a:ahLst/>
                <a:cxnLst/>
                <a:rect r="r" b="b" t="t" l="l"/>
                <a:pathLst>
                  <a:path h="717296" w="717296">
                    <a:moveTo>
                      <a:pt x="0" y="358648"/>
                    </a:moveTo>
                    <a:cubicBezTo>
                      <a:pt x="0" y="160528"/>
                      <a:pt x="160528" y="0"/>
                      <a:pt x="358648" y="0"/>
                    </a:cubicBezTo>
                    <a:cubicBezTo>
                      <a:pt x="556768" y="0"/>
                      <a:pt x="717296" y="160528"/>
                      <a:pt x="717296" y="358648"/>
                    </a:cubicBezTo>
                    <a:cubicBezTo>
                      <a:pt x="717296" y="556768"/>
                      <a:pt x="556641" y="717296"/>
                      <a:pt x="358648" y="717296"/>
                    </a:cubicBezTo>
                    <a:cubicBezTo>
                      <a:pt x="160655" y="717296"/>
                      <a:pt x="0" y="556641"/>
                      <a:pt x="0" y="358648"/>
                    </a:cubicBezTo>
                    <a:close/>
                  </a:path>
                </a:pathLst>
              </a:custGeom>
              <a:solidFill>
                <a:srgbClr val="00BF63"/>
              </a:solidFill>
            </p:spPr>
          </p:sp>
        </p:grpSp>
        <p:sp>
          <p:nvSpPr>
            <p:cNvPr name="Freeform 85" id="85"/>
            <p:cNvSpPr/>
            <p:nvPr/>
          </p:nvSpPr>
          <p:spPr>
            <a:xfrm flipH="false" flipV="false" rot="0">
              <a:off x="160221" y="170605"/>
              <a:ext cx="370065" cy="362356"/>
            </a:xfrm>
            <a:custGeom>
              <a:avLst/>
              <a:gdLst/>
              <a:ahLst/>
              <a:cxnLst/>
              <a:rect r="r" b="b" t="t" l="l"/>
              <a:pathLst>
                <a:path h="362356" w="370065">
                  <a:moveTo>
                    <a:pt x="0" y="0"/>
                  </a:moveTo>
                  <a:lnTo>
                    <a:pt x="370065" y="0"/>
                  </a:lnTo>
                  <a:lnTo>
                    <a:pt x="370065" y="362357"/>
                  </a:lnTo>
                  <a:lnTo>
                    <a:pt x="0" y="362357"/>
                  </a:lnTo>
                  <a:lnTo>
                    <a:pt x="0" y="0"/>
                  </a:lnTo>
                  <a:close/>
                </a:path>
              </a:pathLst>
            </a:custGeom>
            <a:blipFill>
              <a:blip r:embed="rId14">
                <a:extLst>
                  <a:ext uri="{96DAC541-7B7A-43D3-8B79-37D633B846F1}">
                    <asvg:svgBlip xmlns:asvg="http://schemas.microsoft.com/office/drawing/2016/SVG/main" r:embed="rId15"/>
                  </a:ext>
                </a:extLst>
              </a:blip>
              <a:stretch>
                <a:fillRect l="-646" t="0" r="-646" b="0"/>
              </a:stretch>
            </a:blipFill>
          </p:spPr>
        </p:sp>
        <p:sp>
          <p:nvSpPr>
            <p:cNvPr name="TextBox 86" id="86"/>
            <p:cNvSpPr txBox="true"/>
            <p:nvPr/>
          </p:nvSpPr>
          <p:spPr>
            <a:xfrm rot="0">
              <a:off x="1059121" y="169568"/>
              <a:ext cx="2830348" cy="371258"/>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프롬프트 엔지니어링</a:t>
              </a:r>
            </a:p>
          </p:txBody>
        </p:sp>
      </p:grpSp>
      <p:sp>
        <p:nvSpPr>
          <p:cNvPr name="TextBox 87" id="87"/>
          <p:cNvSpPr txBox="true"/>
          <p:nvPr/>
        </p:nvSpPr>
        <p:spPr>
          <a:xfrm rot="0">
            <a:off x="7763991" y="8258188"/>
            <a:ext cx="2591685" cy="283173"/>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Azure &amp; Unity 연결</a:t>
            </a:r>
          </a:p>
        </p:txBody>
      </p:sp>
      <p:sp>
        <p:nvSpPr>
          <p:cNvPr name="TextBox 88" id="88"/>
          <p:cNvSpPr txBox="true"/>
          <p:nvPr/>
        </p:nvSpPr>
        <p:spPr>
          <a:xfrm rot="0">
            <a:off x="12296732" y="8201590"/>
            <a:ext cx="2591685" cy="283206"/>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 서비스 시스템 설계</a:t>
            </a:r>
          </a:p>
        </p:txBody>
      </p:sp>
      <p:sp>
        <p:nvSpPr>
          <p:cNvPr name="TextBox 89" id="89"/>
          <p:cNvSpPr txBox="true"/>
          <p:nvPr/>
        </p:nvSpPr>
        <p:spPr>
          <a:xfrm rot="0">
            <a:off x="7763991" y="5567083"/>
            <a:ext cx="2591685" cy="283173"/>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 Azure &amp; Unity 연결</a:t>
            </a:r>
          </a:p>
        </p:txBody>
      </p:sp>
      <p:sp>
        <p:nvSpPr>
          <p:cNvPr name="TextBox 90" id="90"/>
          <p:cNvSpPr txBox="true"/>
          <p:nvPr/>
        </p:nvSpPr>
        <p:spPr>
          <a:xfrm rot="0">
            <a:off x="12296732" y="7350353"/>
            <a:ext cx="2122761" cy="283206"/>
          </a:xfrm>
          <a:prstGeom prst="rect">
            <a:avLst/>
          </a:prstGeom>
        </p:spPr>
        <p:txBody>
          <a:bodyPr anchor="t" rtlCol="false" tIns="0" lIns="0" bIns="0" rIns="0">
            <a:spAutoFit/>
          </a:bodyPr>
          <a:lstStyle/>
          <a:p>
            <a:pPr algn="l">
              <a:lnSpc>
                <a:spcPts val="2139"/>
              </a:lnSpc>
            </a:pPr>
            <a:r>
              <a:rPr lang="en-US" sz="1782" b="true">
                <a:solidFill>
                  <a:srgbClr val="3B3838"/>
                </a:solidFill>
                <a:latin typeface="Arimo Bold"/>
                <a:ea typeface="Arimo Bold"/>
                <a:cs typeface="Arimo Bold"/>
                <a:sym typeface="Arimo Bold"/>
              </a:rPr>
              <a:t>자료 조사</a:t>
            </a:r>
          </a:p>
        </p:txBody>
      </p:sp>
      <p:sp>
        <p:nvSpPr>
          <p:cNvPr name="TextBox 91" id="91"/>
          <p:cNvSpPr txBox="true"/>
          <p:nvPr/>
        </p:nvSpPr>
        <p:spPr>
          <a:xfrm rot="0">
            <a:off x="5630042" y="119146"/>
            <a:ext cx="7027917"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팀 구성 및 역할</a:t>
            </a:r>
          </a:p>
        </p:txBody>
      </p:sp>
      <p:sp>
        <p:nvSpPr>
          <p:cNvPr name="TextBox 92" id="92"/>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13</a:t>
              </a:r>
            </a:p>
          </p:txBody>
        </p:sp>
      </p:grpSp>
      <p:sp>
        <p:nvSpPr>
          <p:cNvPr name="TextBox 6" id="6"/>
          <p:cNvSpPr txBox="true"/>
          <p:nvPr/>
        </p:nvSpPr>
        <p:spPr>
          <a:xfrm rot="0">
            <a:off x="5630042" y="188972"/>
            <a:ext cx="7354250"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TextBox 7" id="7"/>
          <p:cNvSpPr txBox="true"/>
          <p:nvPr/>
        </p:nvSpPr>
        <p:spPr>
          <a:xfrm rot="0">
            <a:off x="8816728" y="1323883"/>
            <a:ext cx="2879411"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특장점 및 차별점</a:t>
            </a:r>
          </a:p>
        </p:txBody>
      </p:sp>
      <p:sp>
        <p:nvSpPr>
          <p:cNvPr name="TextBox 8" id="8"/>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Freeform 9" id="9"/>
          <p:cNvSpPr/>
          <p:nvPr/>
        </p:nvSpPr>
        <p:spPr>
          <a:xfrm flipH="false" flipV="false" rot="5400000">
            <a:off x="5712305" y="4112727"/>
            <a:ext cx="1766968" cy="1879753"/>
          </a:xfrm>
          <a:custGeom>
            <a:avLst/>
            <a:gdLst/>
            <a:ahLst/>
            <a:cxnLst/>
            <a:rect r="r" b="b" t="t" l="l"/>
            <a:pathLst>
              <a:path h="1879753" w="1766968">
                <a:moveTo>
                  <a:pt x="0" y="0"/>
                </a:moveTo>
                <a:lnTo>
                  <a:pt x="1766968" y="0"/>
                </a:lnTo>
                <a:lnTo>
                  <a:pt x="1766968" y="1879754"/>
                </a:lnTo>
                <a:lnTo>
                  <a:pt x="0" y="1879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2204067" y="4244426"/>
            <a:ext cx="1782454" cy="1771314"/>
          </a:xfrm>
          <a:custGeom>
            <a:avLst/>
            <a:gdLst/>
            <a:ahLst/>
            <a:cxnLst/>
            <a:rect r="r" b="b" t="t" l="l"/>
            <a:pathLst>
              <a:path h="1771314" w="1782454">
                <a:moveTo>
                  <a:pt x="0" y="0"/>
                </a:moveTo>
                <a:lnTo>
                  <a:pt x="1782454" y="0"/>
                </a:lnTo>
                <a:lnTo>
                  <a:pt x="1782454" y="1771314"/>
                </a:lnTo>
                <a:lnTo>
                  <a:pt x="0" y="1771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580811" y="4623376"/>
            <a:ext cx="1521073" cy="1013415"/>
          </a:xfrm>
          <a:custGeom>
            <a:avLst/>
            <a:gdLst/>
            <a:ahLst/>
            <a:cxnLst/>
            <a:rect r="r" b="b" t="t" l="l"/>
            <a:pathLst>
              <a:path h="1013415" w="1521073">
                <a:moveTo>
                  <a:pt x="0" y="0"/>
                </a:moveTo>
                <a:lnTo>
                  <a:pt x="1521072" y="0"/>
                </a:lnTo>
                <a:lnTo>
                  <a:pt x="1521072" y="1013414"/>
                </a:lnTo>
                <a:lnTo>
                  <a:pt x="0" y="10134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3203366" y="4547951"/>
            <a:ext cx="1521073" cy="1013415"/>
          </a:xfrm>
          <a:custGeom>
            <a:avLst/>
            <a:gdLst/>
            <a:ahLst/>
            <a:cxnLst/>
            <a:rect r="r" b="b" t="t" l="l"/>
            <a:pathLst>
              <a:path h="1013415" w="1521073">
                <a:moveTo>
                  <a:pt x="0" y="0"/>
                </a:moveTo>
                <a:lnTo>
                  <a:pt x="1521073" y="0"/>
                </a:lnTo>
                <a:lnTo>
                  <a:pt x="1521073" y="1013415"/>
                </a:lnTo>
                <a:lnTo>
                  <a:pt x="0" y="1013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183949" y="7731168"/>
            <a:ext cx="1521073" cy="1013415"/>
          </a:xfrm>
          <a:custGeom>
            <a:avLst/>
            <a:gdLst/>
            <a:ahLst/>
            <a:cxnLst/>
            <a:rect r="r" b="b" t="t" l="l"/>
            <a:pathLst>
              <a:path h="1013415" w="1521073">
                <a:moveTo>
                  <a:pt x="0" y="0"/>
                </a:moveTo>
                <a:lnTo>
                  <a:pt x="1521073" y="0"/>
                </a:lnTo>
                <a:lnTo>
                  <a:pt x="1521073" y="1013415"/>
                </a:lnTo>
                <a:lnTo>
                  <a:pt x="0" y="1013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11612179" y="6656781"/>
            <a:ext cx="1037598" cy="691300"/>
          </a:xfrm>
          <a:custGeom>
            <a:avLst/>
            <a:gdLst/>
            <a:ahLst/>
            <a:cxnLst/>
            <a:rect r="r" b="b" t="t" l="l"/>
            <a:pathLst>
              <a:path h="691300" w="1037598">
                <a:moveTo>
                  <a:pt x="0" y="0"/>
                </a:moveTo>
                <a:lnTo>
                  <a:pt x="1037599" y="0"/>
                </a:lnTo>
                <a:lnTo>
                  <a:pt x="1037599" y="691300"/>
                </a:lnTo>
                <a:lnTo>
                  <a:pt x="0" y="691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2353988">
            <a:off x="6204833" y="5219502"/>
            <a:ext cx="866362" cy="1637454"/>
          </a:xfrm>
          <a:custGeom>
            <a:avLst/>
            <a:gdLst/>
            <a:ahLst/>
            <a:cxnLst/>
            <a:rect r="r" b="b" t="t" l="l"/>
            <a:pathLst>
              <a:path h="1637454" w="866362">
                <a:moveTo>
                  <a:pt x="0" y="0"/>
                </a:moveTo>
                <a:lnTo>
                  <a:pt x="866362" y="0"/>
                </a:lnTo>
                <a:lnTo>
                  <a:pt x="866362" y="1637454"/>
                </a:lnTo>
                <a:lnTo>
                  <a:pt x="0" y="1637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2438077" y="5196401"/>
            <a:ext cx="890807" cy="1683655"/>
          </a:xfrm>
          <a:custGeom>
            <a:avLst/>
            <a:gdLst/>
            <a:ahLst/>
            <a:cxnLst/>
            <a:rect r="r" b="b" t="t" l="l"/>
            <a:pathLst>
              <a:path h="1683655" w="890807">
                <a:moveTo>
                  <a:pt x="0" y="0"/>
                </a:moveTo>
                <a:lnTo>
                  <a:pt x="890807" y="0"/>
                </a:lnTo>
                <a:lnTo>
                  <a:pt x="890807" y="1683655"/>
                </a:lnTo>
                <a:lnTo>
                  <a:pt x="0" y="16836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2037334">
            <a:off x="2252289" y="3506069"/>
            <a:ext cx="1262384" cy="1560908"/>
          </a:xfrm>
          <a:custGeom>
            <a:avLst/>
            <a:gdLst/>
            <a:ahLst/>
            <a:cxnLst/>
            <a:rect r="r" b="b" t="t" l="l"/>
            <a:pathLst>
              <a:path h="1560908" w="1262384">
                <a:moveTo>
                  <a:pt x="0" y="0"/>
                </a:moveTo>
                <a:lnTo>
                  <a:pt x="1262384" y="0"/>
                </a:lnTo>
                <a:lnTo>
                  <a:pt x="1262384" y="1560907"/>
                </a:lnTo>
                <a:lnTo>
                  <a:pt x="0" y="15609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4052144" y="2818106"/>
            <a:ext cx="1634703" cy="1729845"/>
          </a:xfrm>
          <a:custGeom>
            <a:avLst/>
            <a:gdLst/>
            <a:ahLst/>
            <a:cxnLst/>
            <a:rect r="r" b="b" t="t" l="l"/>
            <a:pathLst>
              <a:path h="1729845" w="1634703">
                <a:moveTo>
                  <a:pt x="0" y="0"/>
                </a:moveTo>
                <a:lnTo>
                  <a:pt x="1634704" y="0"/>
                </a:lnTo>
                <a:lnTo>
                  <a:pt x="1634704" y="1729845"/>
                </a:lnTo>
                <a:lnTo>
                  <a:pt x="0" y="1729845"/>
                </a:lnTo>
                <a:lnTo>
                  <a:pt x="0" y="0"/>
                </a:lnTo>
                <a:close/>
              </a:path>
            </a:pathLst>
          </a:custGeom>
          <a:blipFill>
            <a:blip r:embed="rId12"/>
            <a:stretch>
              <a:fillRect l="0" t="0" r="0" b="0"/>
            </a:stretch>
          </a:blipFill>
        </p:spPr>
      </p:sp>
      <p:sp>
        <p:nvSpPr>
          <p:cNvPr name="TextBox 19" id="19"/>
          <p:cNvSpPr txBox="true"/>
          <p:nvPr/>
        </p:nvSpPr>
        <p:spPr>
          <a:xfrm rot="0">
            <a:off x="4313399" y="2408498"/>
            <a:ext cx="1112195" cy="409608"/>
          </a:xfrm>
          <a:prstGeom prst="rect">
            <a:avLst/>
          </a:prstGeom>
        </p:spPr>
        <p:txBody>
          <a:bodyPr anchor="t" rtlCol="false" tIns="0" lIns="0" bIns="0" rIns="0">
            <a:spAutoFit/>
          </a:bodyPr>
          <a:lstStyle/>
          <a:p>
            <a:pPr algn="l">
              <a:lnSpc>
                <a:spcPts val="3240"/>
              </a:lnSpc>
            </a:pPr>
            <a:r>
              <a:rPr lang="en-US" sz="2700" b="true">
                <a:solidFill>
                  <a:srgbClr val="000000"/>
                </a:solidFill>
                <a:latin typeface="Montserrat Bold"/>
                <a:ea typeface="Montserrat Bold"/>
                <a:cs typeface="Montserrat Bold"/>
                <a:sym typeface="Montserrat Bold"/>
              </a:rPr>
              <a:t>Diary</a:t>
            </a:r>
          </a:p>
        </p:txBody>
      </p:sp>
      <p:sp>
        <p:nvSpPr>
          <p:cNvPr name="Freeform 20" id="20"/>
          <p:cNvSpPr/>
          <p:nvPr/>
        </p:nvSpPr>
        <p:spPr>
          <a:xfrm flipH="false" flipV="false" rot="0">
            <a:off x="4027465" y="5276321"/>
            <a:ext cx="1684063" cy="1952537"/>
          </a:xfrm>
          <a:custGeom>
            <a:avLst/>
            <a:gdLst/>
            <a:ahLst/>
            <a:cxnLst/>
            <a:rect r="r" b="b" t="t" l="l"/>
            <a:pathLst>
              <a:path h="1952537" w="1684063">
                <a:moveTo>
                  <a:pt x="0" y="0"/>
                </a:moveTo>
                <a:lnTo>
                  <a:pt x="1684062" y="0"/>
                </a:lnTo>
                <a:lnTo>
                  <a:pt x="1684062" y="1952536"/>
                </a:lnTo>
                <a:lnTo>
                  <a:pt x="0" y="1952536"/>
                </a:lnTo>
                <a:lnTo>
                  <a:pt x="0" y="0"/>
                </a:lnTo>
                <a:close/>
              </a:path>
            </a:pathLst>
          </a:custGeom>
          <a:blipFill>
            <a:blip r:embed="rId13"/>
            <a:stretch>
              <a:fillRect l="0" t="0" r="0" b="0"/>
            </a:stretch>
          </a:blipFill>
        </p:spPr>
      </p:sp>
      <p:sp>
        <p:nvSpPr>
          <p:cNvPr name="TextBox 21" id="21"/>
          <p:cNvSpPr txBox="true"/>
          <p:nvPr/>
        </p:nvSpPr>
        <p:spPr>
          <a:xfrm rot="0">
            <a:off x="4463894" y="7237102"/>
            <a:ext cx="1140165" cy="428642"/>
          </a:xfrm>
          <a:prstGeom prst="rect">
            <a:avLst/>
          </a:prstGeom>
        </p:spPr>
        <p:txBody>
          <a:bodyPr anchor="t" rtlCol="false" tIns="0" lIns="0" bIns="0" rIns="0">
            <a:spAutoFit/>
          </a:bodyPr>
          <a:lstStyle/>
          <a:p>
            <a:pPr algn="l">
              <a:lnSpc>
                <a:spcPts val="3321"/>
              </a:lnSpc>
            </a:pPr>
            <a:r>
              <a:rPr lang="en-US" sz="2767" b="true">
                <a:solidFill>
                  <a:srgbClr val="000000"/>
                </a:solidFill>
                <a:latin typeface="Montserrat Bold"/>
                <a:ea typeface="Montserrat Bold"/>
                <a:cs typeface="Montserrat Bold"/>
                <a:sym typeface="Montserrat Bold"/>
              </a:rPr>
              <a:t>NPC</a:t>
            </a:r>
          </a:p>
        </p:txBody>
      </p:sp>
      <p:sp>
        <p:nvSpPr>
          <p:cNvPr name="Freeform 22" id="22"/>
          <p:cNvSpPr/>
          <p:nvPr/>
        </p:nvSpPr>
        <p:spPr>
          <a:xfrm flipH="false" flipV="false" rot="0">
            <a:off x="30964" y="3601767"/>
            <a:ext cx="1959599" cy="1959599"/>
          </a:xfrm>
          <a:custGeom>
            <a:avLst/>
            <a:gdLst/>
            <a:ahLst/>
            <a:cxnLst/>
            <a:rect r="r" b="b" t="t" l="l"/>
            <a:pathLst>
              <a:path h="1959599" w="1959599">
                <a:moveTo>
                  <a:pt x="0" y="0"/>
                </a:moveTo>
                <a:lnTo>
                  <a:pt x="1959598" y="0"/>
                </a:lnTo>
                <a:lnTo>
                  <a:pt x="1959598" y="1959599"/>
                </a:lnTo>
                <a:lnTo>
                  <a:pt x="0" y="1959599"/>
                </a:lnTo>
                <a:lnTo>
                  <a:pt x="0" y="0"/>
                </a:lnTo>
                <a:close/>
              </a:path>
            </a:pathLst>
          </a:custGeom>
          <a:blipFill>
            <a:blip r:embed="rId14"/>
            <a:stretch>
              <a:fillRect l="0" t="0" r="0" b="0"/>
            </a:stretch>
          </a:blipFill>
        </p:spPr>
      </p:sp>
      <p:sp>
        <p:nvSpPr>
          <p:cNvPr name="TextBox 23" id="23"/>
          <p:cNvSpPr txBox="true"/>
          <p:nvPr/>
        </p:nvSpPr>
        <p:spPr>
          <a:xfrm rot="0">
            <a:off x="579682" y="5636790"/>
            <a:ext cx="862162" cy="409608"/>
          </a:xfrm>
          <a:prstGeom prst="rect">
            <a:avLst/>
          </a:prstGeom>
        </p:spPr>
        <p:txBody>
          <a:bodyPr anchor="t" rtlCol="false" tIns="0" lIns="0" bIns="0" rIns="0">
            <a:spAutoFit/>
          </a:bodyPr>
          <a:lstStyle/>
          <a:p>
            <a:pPr algn="l">
              <a:lnSpc>
                <a:spcPts val="3240"/>
              </a:lnSpc>
            </a:pPr>
            <a:r>
              <a:rPr lang="en-US" sz="2700" b="true">
                <a:solidFill>
                  <a:srgbClr val="000000"/>
                </a:solidFill>
                <a:latin typeface="Montserrat Bold"/>
                <a:ea typeface="Montserrat Bold"/>
                <a:cs typeface="Montserrat Bold"/>
                <a:sym typeface="Montserrat Bold"/>
              </a:rPr>
              <a:t>User</a:t>
            </a:r>
          </a:p>
        </p:txBody>
      </p:sp>
      <p:sp>
        <p:nvSpPr>
          <p:cNvPr name="Freeform 24" id="24"/>
          <p:cNvSpPr/>
          <p:nvPr/>
        </p:nvSpPr>
        <p:spPr>
          <a:xfrm flipH="false" flipV="false" rot="0">
            <a:off x="7707029" y="3858948"/>
            <a:ext cx="1702418" cy="1702418"/>
          </a:xfrm>
          <a:custGeom>
            <a:avLst/>
            <a:gdLst/>
            <a:ahLst/>
            <a:cxnLst/>
            <a:rect r="r" b="b" t="t" l="l"/>
            <a:pathLst>
              <a:path h="1702418" w="1702418">
                <a:moveTo>
                  <a:pt x="0" y="0"/>
                </a:moveTo>
                <a:lnTo>
                  <a:pt x="1702418" y="0"/>
                </a:lnTo>
                <a:lnTo>
                  <a:pt x="1702418" y="1702418"/>
                </a:lnTo>
                <a:lnTo>
                  <a:pt x="0" y="1702418"/>
                </a:lnTo>
                <a:lnTo>
                  <a:pt x="0" y="0"/>
                </a:lnTo>
                <a:close/>
              </a:path>
            </a:pathLst>
          </a:custGeom>
          <a:blipFill>
            <a:blip r:embed="rId15"/>
            <a:stretch>
              <a:fillRect l="0" t="0" r="0" b="0"/>
            </a:stretch>
          </a:blipFill>
        </p:spPr>
      </p:sp>
      <p:sp>
        <p:nvSpPr>
          <p:cNvPr name="TextBox 25" id="25"/>
          <p:cNvSpPr txBox="true"/>
          <p:nvPr/>
        </p:nvSpPr>
        <p:spPr>
          <a:xfrm rot="0">
            <a:off x="7564501" y="5636790"/>
            <a:ext cx="2159934" cy="409608"/>
          </a:xfrm>
          <a:prstGeom prst="rect">
            <a:avLst/>
          </a:prstGeom>
        </p:spPr>
        <p:txBody>
          <a:bodyPr anchor="t" rtlCol="false" tIns="0" lIns="0" bIns="0" rIns="0">
            <a:spAutoFit/>
          </a:bodyPr>
          <a:lstStyle/>
          <a:p>
            <a:pPr algn="l">
              <a:lnSpc>
                <a:spcPts val="3240"/>
              </a:lnSpc>
            </a:pPr>
            <a:r>
              <a:rPr lang="en-US" sz="2700" b="true">
                <a:solidFill>
                  <a:srgbClr val="000000"/>
                </a:solidFill>
                <a:latin typeface="Montserrat Bold"/>
                <a:ea typeface="Montserrat Bold"/>
                <a:cs typeface="Montserrat Bold"/>
                <a:sym typeface="Montserrat Bold"/>
              </a:rPr>
              <a:t>AppService​</a:t>
            </a:r>
          </a:p>
        </p:txBody>
      </p:sp>
      <p:sp>
        <p:nvSpPr>
          <p:cNvPr name="Freeform 26" id="26"/>
          <p:cNvSpPr/>
          <p:nvPr/>
        </p:nvSpPr>
        <p:spPr>
          <a:xfrm flipH="false" flipV="false" rot="0">
            <a:off x="14776013" y="3894364"/>
            <a:ext cx="1742427" cy="1742427"/>
          </a:xfrm>
          <a:custGeom>
            <a:avLst/>
            <a:gdLst/>
            <a:ahLst/>
            <a:cxnLst/>
            <a:rect r="r" b="b" t="t" l="l"/>
            <a:pathLst>
              <a:path h="1742427" w="1742427">
                <a:moveTo>
                  <a:pt x="0" y="0"/>
                </a:moveTo>
                <a:lnTo>
                  <a:pt x="1742426" y="0"/>
                </a:lnTo>
                <a:lnTo>
                  <a:pt x="1742426" y="1742426"/>
                </a:lnTo>
                <a:lnTo>
                  <a:pt x="0" y="1742426"/>
                </a:lnTo>
                <a:lnTo>
                  <a:pt x="0" y="0"/>
                </a:lnTo>
                <a:close/>
              </a:path>
            </a:pathLst>
          </a:custGeom>
          <a:blipFill>
            <a:blip r:embed="rId16"/>
            <a:stretch>
              <a:fillRect l="0" t="0" r="0" b="0"/>
            </a:stretch>
          </a:blipFill>
        </p:spPr>
      </p:sp>
      <p:sp>
        <p:nvSpPr>
          <p:cNvPr name="TextBox 27" id="27"/>
          <p:cNvSpPr txBox="true"/>
          <p:nvPr/>
        </p:nvSpPr>
        <p:spPr>
          <a:xfrm rot="0">
            <a:off x="15083227" y="5636790"/>
            <a:ext cx="1127998" cy="409608"/>
          </a:xfrm>
          <a:prstGeom prst="rect">
            <a:avLst/>
          </a:prstGeom>
        </p:spPr>
        <p:txBody>
          <a:bodyPr anchor="t" rtlCol="false" tIns="0" lIns="0" bIns="0" rIns="0">
            <a:spAutoFit/>
          </a:bodyPr>
          <a:lstStyle/>
          <a:p>
            <a:pPr algn="l">
              <a:lnSpc>
                <a:spcPts val="3240"/>
              </a:lnSpc>
            </a:pPr>
            <a:r>
              <a:rPr lang="en-US" sz="2700" b="true">
                <a:solidFill>
                  <a:srgbClr val="000000"/>
                </a:solidFill>
                <a:latin typeface="Montserrat Bold"/>
                <a:ea typeface="Montserrat Bold"/>
                <a:cs typeface="Montserrat Bold"/>
                <a:sym typeface="Montserrat Bold"/>
              </a:rPr>
              <a:t>Azure</a:t>
            </a:r>
          </a:p>
        </p:txBody>
      </p:sp>
      <p:sp>
        <p:nvSpPr>
          <p:cNvPr name="Freeform 28" id="28"/>
          <p:cNvSpPr/>
          <p:nvPr/>
        </p:nvSpPr>
        <p:spPr>
          <a:xfrm flipH="false" flipV="false" rot="0">
            <a:off x="11316500" y="3871037"/>
            <a:ext cx="1667791" cy="1690329"/>
          </a:xfrm>
          <a:custGeom>
            <a:avLst/>
            <a:gdLst/>
            <a:ahLst/>
            <a:cxnLst/>
            <a:rect r="r" b="b" t="t" l="l"/>
            <a:pathLst>
              <a:path h="1690329" w="1667791">
                <a:moveTo>
                  <a:pt x="0" y="0"/>
                </a:moveTo>
                <a:lnTo>
                  <a:pt x="1667791" y="0"/>
                </a:lnTo>
                <a:lnTo>
                  <a:pt x="1667791" y="1690329"/>
                </a:lnTo>
                <a:lnTo>
                  <a:pt x="0" y="1690329"/>
                </a:lnTo>
                <a:lnTo>
                  <a:pt x="0" y="0"/>
                </a:lnTo>
                <a:close/>
              </a:path>
            </a:pathLst>
          </a:custGeom>
          <a:blipFill>
            <a:blip r:embed="rId17"/>
            <a:stretch>
              <a:fillRect l="0" t="0" r="0" b="0"/>
            </a:stretch>
          </a:blipFill>
        </p:spPr>
      </p:sp>
      <p:sp>
        <p:nvSpPr>
          <p:cNvPr name="TextBox 29" id="29"/>
          <p:cNvSpPr txBox="true"/>
          <p:nvPr/>
        </p:nvSpPr>
        <p:spPr>
          <a:xfrm rot="0">
            <a:off x="11202419" y="5592825"/>
            <a:ext cx="2000947" cy="819216"/>
          </a:xfrm>
          <a:prstGeom prst="rect">
            <a:avLst/>
          </a:prstGeom>
        </p:spPr>
        <p:txBody>
          <a:bodyPr anchor="t" rtlCol="false" tIns="0" lIns="0" bIns="0" rIns="0">
            <a:spAutoFit/>
          </a:bodyPr>
          <a:lstStyle/>
          <a:p>
            <a:pPr algn="ctr">
              <a:lnSpc>
                <a:spcPts val="3240"/>
              </a:lnSpc>
            </a:pPr>
            <a:r>
              <a:rPr lang="en-US" sz="2700" b="true">
                <a:solidFill>
                  <a:srgbClr val="000000"/>
                </a:solidFill>
                <a:latin typeface="Montserrat Bold"/>
                <a:ea typeface="Montserrat Bold"/>
                <a:cs typeface="Montserrat Bold"/>
                <a:sym typeface="Montserrat Bold"/>
              </a:rPr>
              <a:t>Azure Open AI</a:t>
            </a:r>
          </a:p>
        </p:txBody>
      </p:sp>
      <p:sp>
        <p:nvSpPr>
          <p:cNvPr name="Freeform 30" id="30"/>
          <p:cNvSpPr/>
          <p:nvPr/>
        </p:nvSpPr>
        <p:spPr>
          <a:xfrm flipH="false" flipV="false" rot="0">
            <a:off x="10712939" y="7412861"/>
            <a:ext cx="2836078" cy="1488941"/>
          </a:xfrm>
          <a:custGeom>
            <a:avLst/>
            <a:gdLst/>
            <a:ahLst/>
            <a:cxnLst/>
            <a:rect r="r" b="b" t="t" l="l"/>
            <a:pathLst>
              <a:path h="1488941" w="2836078">
                <a:moveTo>
                  <a:pt x="0" y="0"/>
                </a:moveTo>
                <a:lnTo>
                  <a:pt x="2836079" y="0"/>
                </a:lnTo>
                <a:lnTo>
                  <a:pt x="2836079" y="1488941"/>
                </a:lnTo>
                <a:lnTo>
                  <a:pt x="0" y="1488941"/>
                </a:lnTo>
                <a:lnTo>
                  <a:pt x="0" y="0"/>
                </a:lnTo>
                <a:close/>
              </a:path>
            </a:pathLst>
          </a:custGeom>
          <a:blipFill>
            <a:blip r:embed="rId18"/>
            <a:stretch>
              <a:fillRect l="0" t="0" r="0" b="0"/>
            </a:stretch>
          </a:blipFill>
        </p:spPr>
      </p:sp>
      <p:sp>
        <p:nvSpPr>
          <p:cNvPr name="TextBox 31" id="31"/>
          <p:cNvSpPr txBox="true"/>
          <p:nvPr/>
        </p:nvSpPr>
        <p:spPr>
          <a:xfrm rot="0">
            <a:off x="11183002" y="8846012"/>
            <a:ext cx="1632952" cy="819216"/>
          </a:xfrm>
          <a:prstGeom prst="rect">
            <a:avLst/>
          </a:prstGeom>
        </p:spPr>
        <p:txBody>
          <a:bodyPr anchor="t" rtlCol="false" tIns="0" lIns="0" bIns="0" rIns="0">
            <a:spAutoFit/>
          </a:bodyPr>
          <a:lstStyle/>
          <a:p>
            <a:pPr algn="r">
              <a:lnSpc>
                <a:spcPts val="3240"/>
              </a:lnSpc>
            </a:pPr>
            <a:r>
              <a:rPr lang="en-US" sz="2700" b="true">
                <a:solidFill>
                  <a:srgbClr val="000000"/>
                </a:solidFill>
                <a:latin typeface="Montserrat Bold"/>
                <a:ea typeface="Montserrat Bold"/>
                <a:cs typeface="Montserrat Bold"/>
                <a:sym typeface="Montserrat Bold"/>
              </a:rPr>
              <a:t>Azure AI Search</a:t>
            </a:r>
          </a:p>
        </p:txBody>
      </p:sp>
      <p:sp>
        <p:nvSpPr>
          <p:cNvPr name="Freeform 32" id="32"/>
          <p:cNvSpPr/>
          <p:nvPr/>
        </p:nvSpPr>
        <p:spPr>
          <a:xfrm flipH="false" flipV="false" rot="0">
            <a:off x="14818023" y="7347546"/>
            <a:ext cx="1619572" cy="1619572"/>
          </a:xfrm>
          <a:custGeom>
            <a:avLst/>
            <a:gdLst/>
            <a:ahLst/>
            <a:cxnLst/>
            <a:rect r="r" b="b" t="t" l="l"/>
            <a:pathLst>
              <a:path h="1619572" w="1619572">
                <a:moveTo>
                  <a:pt x="0" y="0"/>
                </a:moveTo>
                <a:lnTo>
                  <a:pt x="1619572" y="0"/>
                </a:lnTo>
                <a:lnTo>
                  <a:pt x="1619572" y="1619571"/>
                </a:lnTo>
                <a:lnTo>
                  <a:pt x="0" y="1619571"/>
                </a:lnTo>
                <a:lnTo>
                  <a:pt x="0" y="0"/>
                </a:lnTo>
                <a:close/>
              </a:path>
            </a:pathLst>
          </a:custGeom>
          <a:blipFill>
            <a:blip r:embed="rId19"/>
            <a:stretch>
              <a:fillRect l="0" t="0" r="0" b="0"/>
            </a:stretch>
          </a:blipFill>
        </p:spPr>
      </p:sp>
      <p:sp>
        <p:nvSpPr>
          <p:cNvPr name="TextBox 33" id="33"/>
          <p:cNvSpPr txBox="true"/>
          <p:nvPr/>
        </p:nvSpPr>
        <p:spPr>
          <a:xfrm rot="0">
            <a:off x="14617327" y="8846012"/>
            <a:ext cx="2293712" cy="409608"/>
          </a:xfrm>
          <a:prstGeom prst="rect">
            <a:avLst/>
          </a:prstGeom>
        </p:spPr>
        <p:txBody>
          <a:bodyPr anchor="t" rtlCol="false" tIns="0" lIns="0" bIns="0" rIns="0">
            <a:spAutoFit/>
          </a:bodyPr>
          <a:lstStyle/>
          <a:p>
            <a:pPr algn="l">
              <a:lnSpc>
                <a:spcPts val="3240"/>
              </a:lnSpc>
            </a:pPr>
            <a:r>
              <a:rPr lang="en-US" sz="2700" b="true">
                <a:solidFill>
                  <a:srgbClr val="000000"/>
                </a:solidFill>
                <a:latin typeface="Montserrat Bold"/>
                <a:ea typeface="Montserrat Bold"/>
                <a:cs typeface="Montserrat Bold"/>
                <a:sym typeface="Montserrat Bold"/>
              </a:rPr>
              <a:t>BlobStorage</a:t>
            </a:r>
          </a:p>
        </p:txBody>
      </p:sp>
      <p:sp>
        <p:nvSpPr>
          <p:cNvPr name="Freeform 34" id="34"/>
          <p:cNvSpPr/>
          <p:nvPr/>
        </p:nvSpPr>
        <p:spPr>
          <a:xfrm flipH="false" flipV="false" rot="0">
            <a:off x="15627809" y="6815393"/>
            <a:ext cx="1283229" cy="1341939"/>
          </a:xfrm>
          <a:custGeom>
            <a:avLst/>
            <a:gdLst/>
            <a:ahLst/>
            <a:cxnLst/>
            <a:rect r="r" b="b" t="t" l="l"/>
            <a:pathLst>
              <a:path h="1341939" w="1283229">
                <a:moveTo>
                  <a:pt x="0" y="0"/>
                </a:moveTo>
                <a:lnTo>
                  <a:pt x="1283229" y="0"/>
                </a:lnTo>
                <a:lnTo>
                  <a:pt x="1283229" y="1341938"/>
                </a:lnTo>
                <a:lnTo>
                  <a:pt x="0" y="1341938"/>
                </a:lnTo>
                <a:lnTo>
                  <a:pt x="0" y="0"/>
                </a:lnTo>
                <a:close/>
              </a:path>
            </a:pathLst>
          </a:custGeom>
          <a:blipFill>
            <a:blip r:embed="rId20"/>
            <a:stretch>
              <a:fillRect l="0" t="0" r="0" b="0"/>
            </a:stretch>
          </a:blipFill>
        </p:spPr>
      </p:sp>
      <p:sp>
        <p:nvSpPr>
          <p:cNvPr name="TextBox 35" id="35"/>
          <p:cNvSpPr txBox="true"/>
          <p:nvPr/>
        </p:nvSpPr>
        <p:spPr>
          <a:xfrm rot="0">
            <a:off x="15063810" y="9255620"/>
            <a:ext cx="1127998" cy="409608"/>
          </a:xfrm>
          <a:prstGeom prst="rect">
            <a:avLst/>
          </a:prstGeom>
        </p:spPr>
        <p:txBody>
          <a:bodyPr anchor="t" rtlCol="false" tIns="0" lIns="0" bIns="0" rIns="0">
            <a:spAutoFit/>
          </a:bodyPr>
          <a:lstStyle/>
          <a:p>
            <a:pPr algn="l">
              <a:lnSpc>
                <a:spcPts val="3240"/>
              </a:lnSpc>
            </a:pPr>
            <a:r>
              <a:rPr lang="en-US" sz="2700" b="true">
                <a:solidFill>
                  <a:srgbClr val="000000"/>
                </a:solidFill>
                <a:latin typeface="Montserrat Bold"/>
                <a:ea typeface="Montserrat Bold"/>
                <a:cs typeface="Montserrat Bold"/>
                <a:sym typeface="Montserrat Bold"/>
              </a:rPr>
              <a:t>PDF</a:t>
            </a:r>
          </a:p>
        </p:txBody>
      </p:sp>
      <p:sp>
        <p:nvSpPr>
          <p:cNvPr name="Freeform 36" id="36"/>
          <p:cNvSpPr/>
          <p:nvPr/>
        </p:nvSpPr>
        <p:spPr>
          <a:xfrm flipH="false" flipV="false" rot="5005154">
            <a:off x="5964597" y="3388666"/>
            <a:ext cx="1262384" cy="1560908"/>
          </a:xfrm>
          <a:custGeom>
            <a:avLst/>
            <a:gdLst/>
            <a:ahLst/>
            <a:cxnLst/>
            <a:rect r="r" b="b" t="t" l="l"/>
            <a:pathLst>
              <a:path h="1560908" w="1262384">
                <a:moveTo>
                  <a:pt x="0" y="0"/>
                </a:moveTo>
                <a:lnTo>
                  <a:pt x="1262384" y="0"/>
                </a:lnTo>
                <a:lnTo>
                  <a:pt x="1262384" y="1560908"/>
                </a:lnTo>
                <a:lnTo>
                  <a:pt x="0" y="15609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14</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grpSp>
        <p:nvGrpSpPr>
          <p:cNvPr name="Group 7" id="7"/>
          <p:cNvGrpSpPr/>
          <p:nvPr/>
        </p:nvGrpSpPr>
        <p:grpSpPr>
          <a:xfrm rot="0">
            <a:off x="874148" y="2698092"/>
            <a:ext cx="4619044" cy="6116022"/>
            <a:chOff x="0" y="0"/>
            <a:chExt cx="6158726" cy="8154697"/>
          </a:xfrm>
        </p:grpSpPr>
        <p:sp>
          <p:nvSpPr>
            <p:cNvPr name="Freeform 8" id="8"/>
            <p:cNvSpPr/>
            <p:nvPr/>
          </p:nvSpPr>
          <p:spPr>
            <a:xfrm flipH="false" flipV="false" rot="0">
              <a:off x="129869" y="0"/>
              <a:ext cx="5898987" cy="5898987"/>
            </a:xfrm>
            <a:custGeom>
              <a:avLst/>
              <a:gdLst/>
              <a:ahLst/>
              <a:cxnLst/>
              <a:rect r="r" b="b" t="t" l="l"/>
              <a:pathLst>
                <a:path h="5898987" w="5898987">
                  <a:moveTo>
                    <a:pt x="0" y="0"/>
                  </a:moveTo>
                  <a:lnTo>
                    <a:pt x="5898987" y="0"/>
                  </a:lnTo>
                  <a:lnTo>
                    <a:pt x="5898987" y="5898987"/>
                  </a:lnTo>
                  <a:lnTo>
                    <a:pt x="0" y="5898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0" y="6678365"/>
              <a:ext cx="6158726" cy="1476332"/>
            </a:xfrm>
            <a:prstGeom prst="rect">
              <a:avLst/>
            </a:prstGeom>
          </p:spPr>
          <p:txBody>
            <a:bodyPr anchor="t" rtlCol="false" tIns="0" lIns="0" bIns="0" rIns="0">
              <a:spAutoFit/>
            </a:bodyPr>
            <a:lstStyle/>
            <a:p>
              <a:pPr algn="ctr">
                <a:lnSpc>
                  <a:spcPts val="4200"/>
                </a:lnSpc>
              </a:pPr>
              <a:r>
                <a:rPr lang="en-US" sz="4000" spc="180">
                  <a:solidFill>
                    <a:srgbClr val="000000"/>
                  </a:solidFill>
                  <a:latin typeface="윤고딕"/>
                  <a:ea typeface="윤고딕"/>
                  <a:cs typeface="윤고딕"/>
                  <a:sym typeface="윤고딕"/>
                </a:rPr>
                <a:t>직접 조작을 통한</a:t>
              </a:r>
            </a:p>
            <a:p>
              <a:pPr algn="ctr">
                <a:lnSpc>
                  <a:spcPts val="4200"/>
                </a:lnSpc>
              </a:pPr>
              <a:r>
                <a:rPr lang="en-US" sz="4000" spc="180">
                  <a:solidFill>
                    <a:srgbClr val="000000"/>
                  </a:solidFill>
                  <a:latin typeface="윤고딕"/>
                  <a:ea typeface="윤고딕"/>
                  <a:cs typeface="윤고딕"/>
                  <a:sym typeface="윤고딕"/>
                </a:rPr>
                <a:t>몰입감 향상</a:t>
              </a:r>
            </a:p>
          </p:txBody>
        </p:sp>
      </p:grpSp>
      <p:grpSp>
        <p:nvGrpSpPr>
          <p:cNvPr name="Group 10" id="10"/>
          <p:cNvGrpSpPr/>
          <p:nvPr/>
        </p:nvGrpSpPr>
        <p:grpSpPr>
          <a:xfrm rot="0">
            <a:off x="6282978" y="2759913"/>
            <a:ext cx="5333704" cy="6054201"/>
            <a:chOff x="0" y="0"/>
            <a:chExt cx="7111606" cy="8072269"/>
          </a:xfrm>
        </p:grpSpPr>
        <p:pic>
          <p:nvPicPr>
            <p:cNvPr name="Picture 11" id="11"/>
            <p:cNvPicPr>
              <a:picLocks noChangeAspect="true"/>
            </p:cNvPicPr>
            <p:nvPr/>
          </p:nvPicPr>
          <p:blipFill>
            <a:blip r:embed="rId4"/>
            <a:srcRect l="0" t="0" r="0" b="0"/>
            <a:stretch>
              <a:fillRect/>
            </a:stretch>
          </p:blipFill>
          <p:spPr>
            <a:xfrm flipH="false" flipV="false" rot="0">
              <a:off x="851103" y="0"/>
              <a:ext cx="5409400" cy="5816559"/>
            </a:xfrm>
            <a:prstGeom prst="rect">
              <a:avLst/>
            </a:prstGeom>
          </p:spPr>
        </p:pic>
        <p:sp>
          <p:nvSpPr>
            <p:cNvPr name="TextBox 12" id="12"/>
            <p:cNvSpPr txBox="true"/>
            <p:nvPr/>
          </p:nvSpPr>
          <p:spPr>
            <a:xfrm rot="0">
              <a:off x="0" y="6595937"/>
              <a:ext cx="7111606" cy="1476332"/>
            </a:xfrm>
            <a:prstGeom prst="rect">
              <a:avLst/>
            </a:prstGeom>
          </p:spPr>
          <p:txBody>
            <a:bodyPr anchor="t" rtlCol="false" tIns="0" lIns="0" bIns="0" rIns="0">
              <a:spAutoFit/>
            </a:bodyPr>
            <a:lstStyle/>
            <a:p>
              <a:pPr algn="ctr">
                <a:lnSpc>
                  <a:spcPts val="4200"/>
                </a:lnSpc>
              </a:pPr>
              <a:r>
                <a:rPr lang="en-US" sz="4000" spc="180">
                  <a:solidFill>
                    <a:srgbClr val="000000"/>
                  </a:solidFill>
                  <a:latin typeface="윤고딕"/>
                  <a:ea typeface="윤고딕"/>
                  <a:cs typeface="윤고딕"/>
                  <a:sym typeface="윤고딕"/>
                </a:rPr>
                <a:t>건강 / 심리적 이유로</a:t>
              </a:r>
            </a:p>
            <a:p>
              <a:pPr algn="ctr">
                <a:lnSpc>
                  <a:spcPts val="4200"/>
                </a:lnSpc>
              </a:pPr>
              <a:r>
                <a:rPr lang="en-US" sz="4000" spc="180">
                  <a:solidFill>
                    <a:srgbClr val="000000"/>
                  </a:solidFill>
                  <a:latin typeface="윤고딕"/>
                  <a:ea typeface="윤고딕"/>
                  <a:cs typeface="윤고딕"/>
                  <a:sym typeface="윤고딕"/>
                </a:rPr>
                <a:t>타인과 접촉이 적음</a:t>
              </a:r>
            </a:p>
          </p:txBody>
        </p:sp>
      </p:grpSp>
      <p:grpSp>
        <p:nvGrpSpPr>
          <p:cNvPr name="Group 13" id="13"/>
          <p:cNvGrpSpPr/>
          <p:nvPr/>
        </p:nvGrpSpPr>
        <p:grpSpPr>
          <a:xfrm rot="0">
            <a:off x="12502356" y="2698092"/>
            <a:ext cx="4424240" cy="6116022"/>
            <a:chOff x="0" y="0"/>
            <a:chExt cx="5898987" cy="8154697"/>
          </a:xfrm>
        </p:grpSpPr>
        <p:sp>
          <p:nvSpPr>
            <p:cNvPr name="Freeform 14" id="14"/>
            <p:cNvSpPr/>
            <p:nvPr/>
          </p:nvSpPr>
          <p:spPr>
            <a:xfrm flipH="false" flipV="false" rot="0">
              <a:off x="0" y="0"/>
              <a:ext cx="5898987" cy="5898987"/>
            </a:xfrm>
            <a:custGeom>
              <a:avLst/>
              <a:gdLst/>
              <a:ahLst/>
              <a:cxnLst/>
              <a:rect r="r" b="b" t="t" l="l"/>
              <a:pathLst>
                <a:path h="5898987" w="5898987">
                  <a:moveTo>
                    <a:pt x="0" y="0"/>
                  </a:moveTo>
                  <a:lnTo>
                    <a:pt x="5898987" y="0"/>
                  </a:lnTo>
                  <a:lnTo>
                    <a:pt x="5898987" y="5898987"/>
                  </a:lnTo>
                  <a:lnTo>
                    <a:pt x="0" y="5898987"/>
                  </a:lnTo>
                  <a:lnTo>
                    <a:pt x="0" y="0"/>
                  </a:lnTo>
                  <a:close/>
                </a:path>
              </a:pathLst>
            </a:custGeom>
            <a:blipFill>
              <a:blip r:embed="rId5"/>
              <a:stretch>
                <a:fillRect l="0" t="0" r="0" b="0"/>
              </a:stretch>
            </a:blipFill>
          </p:spPr>
        </p:sp>
        <p:sp>
          <p:nvSpPr>
            <p:cNvPr name="TextBox 15" id="15"/>
            <p:cNvSpPr txBox="true"/>
            <p:nvPr/>
          </p:nvSpPr>
          <p:spPr>
            <a:xfrm rot="0">
              <a:off x="351593" y="6678365"/>
              <a:ext cx="5195800" cy="1476332"/>
            </a:xfrm>
            <a:prstGeom prst="rect">
              <a:avLst/>
            </a:prstGeom>
          </p:spPr>
          <p:txBody>
            <a:bodyPr anchor="t" rtlCol="false" tIns="0" lIns="0" bIns="0" rIns="0">
              <a:spAutoFit/>
            </a:bodyPr>
            <a:lstStyle/>
            <a:p>
              <a:pPr algn="ctr">
                <a:lnSpc>
                  <a:spcPts val="4200"/>
                </a:lnSpc>
              </a:pPr>
              <a:r>
                <a:rPr lang="en-US" sz="4000" spc="180">
                  <a:solidFill>
                    <a:srgbClr val="000000"/>
                  </a:solidFill>
                  <a:latin typeface="윤고딕"/>
                  <a:ea typeface="윤고딕"/>
                  <a:cs typeface="윤고딕"/>
                  <a:sym typeface="윤고딕"/>
                </a:rPr>
                <a:t>C#과 Azure의 호환성</a:t>
              </a:r>
            </a:p>
          </p:txBody>
        </p:sp>
      </p:grpSp>
      <p:sp>
        <p:nvSpPr>
          <p:cNvPr name="TextBox 16" id="16"/>
          <p:cNvSpPr txBox="true"/>
          <p:nvPr/>
        </p:nvSpPr>
        <p:spPr>
          <a:xfrm rot="0">
            <a:off x="5630042" y="188972"/>
            <a:ext cx="7979423" cy="1245049"/>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17" id="17"/>
          <p:cNvSpPr txBox="true"/>
          <p:nvPr/>
        </p:nvSpPr>
        <p:spPr>
          <a:xfrm rot="0">
            <a:off x="8816728" y="1323883"/>
            <a:ext cx="4141512"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UNITY를 사용하는 이유</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15</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188972"/>
            <a:ext cx="8070830" cy="1245049"/>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8" id="8"/>
          <p:cNvSpPr txBox="true"/>
          <p:nvPr/>
        </p:nvSpPr>
        <p:spPr>
          <a:xfrm rot="0">
            <a:off x="10855508" y="1274588"/>
            <a:ext cx="1578475" cy="567340"/>
          </a:xfrm>
          <a:prstGeom prst="rect">
            <a:avLst/>
          </a:prstGeom>
        </p:spPr>
        <p:txBody>
          <a:bodyPr anchor="t" rtlCol="false" tIns="0" lIns="0" bIns="0" rIns="0">
            <a:spAutoFit/>
          </a:bodyPr>
          <a:lstStyle/>
          <a:p>
            <a:pPr algn="l">
              <a:lnSpc>
                <a:spcPts val="4446"/>
              </a:lnSpc>
            </a:pPr>
            <a:r>
              <a:rPr lang="en-US" sz="3004" spc="-120">
                <a:solidFill>
                  <a:srgbClr val="2F4415"/>
                </a:solidFill>
                <a:latin typeface="윤고딕 Bold"/>
                <a:ea typeface="윤고딕 Bold"/>
                <a:cs typeface="윤고딕 Bold"/>
                <a:sym typeface="윤고딕 Bold"/>
              </a:rPr>
              <a:t>약관동의</a:t>
            </a:r>
          </a:p>
        </p:txBody>
      </p:sp>
      <p:grpSp>
        <p:nvGrpSpPr>
          <p:cNvPr name="Group 9" id="9"/>
          <p:cNvGrpSpPr/>
          <p:nvPr/>
        </p:nvGrpSpPr>
        <p:grpSpPr>
          <a:xfrm rot="0">
            <a:off x="898935" y="2342616"/>
            <a:ext cx="9602116" cy="7295538"/>
            <a:chOff x="0" y="0"/>
            <a:chExt cx="12802821" cy="9727384"/>
          </a:xfrm>
        </p:grpSpPr>
        <p:sp>
          <p:nvSpPr>
            <p:cNvPr name="Freeform 10" id="10"/>
            <p:cNvSpPr/>
            <p:nvPr/>
          </p:nvSpPr>
          <p:spPr>
            <a:xfrm flipH="false" flipV="false" rot="0">
              <a:off x="0" y="0"/>
              <a:ext cx="12802821" cy="8673466"/>
            </a:xfrm>
            <a:custGeom>
              <a:avLst/>
              <a:gdLst/>
              <a:ahLst/>
              <a:cxnLst/>
              <a:rect r="r" b="b" t="t" l="l"/>
              <a:pathLst>
                <a:path h="8673466" w="12802821">
                  <a:moveTo>
                    <a:pt x="0" y="0"/>
                  </a:moveTo>
                  <a:lnTo>
                    <a:pt x="12802821" y="0"/>
                  </a:lnTo>
                  <a:lnTo>
                    <a:pt x="12802821" y="8673466"/>
                  </a:lnTo>
                  <a:lnTo>
                    <a:pt x="0" y="8673466"/>
                  </a:lnTo>
                  <a:lnTo>
                    <a:pt x="0" y="0"/>
                  </a:lnTo>
                  <a:close/>
                </a:path>
              </a:pathLst>
            </a:custGeom>
            <a:blipFill>
              <a:blip r:embed="rId2"/>
              <a:stretch>
                <a:fillRect l="-3343" t="0" r="-3343" b="0"/>
              </a:stretch>
            </a:blipFill>
          </p:spPr>
        </p:sp>
        <p:sp>
          <p:nvSpPr>
            <p:cNvPr name="TextBox 11" id="11"/>
            <p:cNvSpPr txBox="true"/>
            <p:nvPr/>
          </p:nvSpPr>
          <p:spPr>
            <a:xfrm rot="0">
              <a:off x="4643640" y="9029548"/>
              <a:ext cx="3515541" cy="697836"/>
            </a:xfrm>
            <a:prstGeom prst="rect">
              <a:avLst/>
            </a:prstGeom>
          </p:spPr>
          <p:txBody>
            <a:bodyPr anchor="t" rtlCol="false" tIns="0" lIns="0" bIns="0" rIns="0">
              <a:spAutoFit/>
            </a:bodyPr>
            <a:lstStyle/>
            <a:p>
              <a:pPr algn="ctr">
                <a:lnSpc>
                  <a:spcPts val="4291"/>
                </a:lnSpc>
                <a:spcBef>
                  <a:spcPct val="0"/>
                </a:spcBef>
              </a:pPr>
              <a:r>
                <a:rPr lang="en-US" sz="2899" spc="-115">
                  <a:solidFill>
                    <a:srgbClr val="000000"/>
                  </a:solidFill>
                  <a:latin typeface="윤고딕 Bold"/>
                  <a:ea typeface="윤고딕 Bold"/>
                  <a:cs typeface="윤고딕 Bold"/>
                  <a:sym typeface="윤고딕 Bold"/>
                </a:rPr>
                <a:t>약관동의 페이지 </a:t>
              </a:r>
            </a:p>
          </p:txBody>
        </p:sp>
      </p:grpSp>
      <p:grpSp>
        <p:nvGrpSpPr>
          <p:cNvPr name="Group 12" id="12"/>
          <p:cNvGrpSpPr/>
          <p:nvPr/>
        </p:nvGrpSpPr>
        <p:grpSpPr>
          <a:xfrm rot="0">
            <a:off x="11469993" y="2342616"/>
            <a:ext cx="4856721" cy="7243780"/>
            <a:chOff x="0" y="0"/>
            <a:chExt cx="6475628" cy="9658374"/>
          </a:xfrm>
        </p:grpSpPr>
        <p:sp>
          <p:nvSpPr>
            <p:cNvPr name="Freeform 13" id="13"/>
            <p:cNvSpPr/>
            <p:nvPr/>
          </p:nvSpPr>
          <p:spPr>
            <a:xfrm flipH="false" flipV="false" rot="0">
              <a:off x="0" y="0"/>
              <a:ext cx="6475628" cy="8947328"/>
            </a:xfrm>
            <a:custGeom>
              <a:avLst/>
              <a:gdLst/>
              <a:ahLst/>
              <a:cxnLst/>
              <a:rect r="r" b="b" t="t" l="l"/>
              <a:pathLst>
                <a:path h="8947328" w="6475628">
                  <a:moveTo>
                    <a:pt x="0" y="0"/>
                  </a:moveTo>
                  <a:lnTo>
                    <a:pt x="6475628" y="0"/>
                  </a:lnTo>
                  <a:lnTo>
                    <a:pt x="6475628" y="8947328"/>
                  </a:lnTo>
                  <a:lnTo>
                    <a:pt x="0" y="8947328"/>
                  </a:lnTo>
                  <a:lnTo>
                    <a:pt x="0" y="0"/>
                  </a:lnTo>
                  <a:close/>
                </a:path>
              </a:pathLst>
            </a:custGeom>
            <a:blipFill>
              <a:blip r:embed="rId3"/>
              <a:stretch>
                <a:fillRect l="0" t="0" r="0" b="0"/>
              </a:stretch>
            </a:blipFill>
          </p:spPr>
        </p:sp>
        <p:sp>
          <p:nvSpPr>
            <p:cNvPr name="TextBox 14" id="14"/>
            <p:cNvSpPr txBox="true"/>
            <p:nvPr/>
          </p:nvSpPr>
          <p:spPr>
            <a:xfrm rot="0">
              <a:off x="1460310" y="9029548"/>
              <a:ext cx="3555008" cy="628826"/>
            </a:xfrm>
            <a:prstGeom prst="rect">
              <a:avLst/>
            </a:prstGeom>
          </p:spPr>
          <p:txBody>
            <a:bodyPr anchor="t" rtlCol="false" tIns="0" lIns="0" bIns="0" rIns="0">
              <a:spAutoFit/>
            </a:bodyPr>
            <a:lstStyle/>
            <a:p>
              <a:pPr algn="ctr">
                <a:lnSpc>
                  <a:spcPts val="3847"/>
                </a:lnSpc>
                <a:spcBef>
                  <a:spcPct val="0"/>
                </a:spcBef>
              </a:pPr>
              <a:r>
                <a:rPr lang="en-US" sz="2599" spc="-103">
                  <a:solidFill>
                    <a:srgbClr val="000000"/>
                  </a:solidFill>
                  <a:latin typeface="윤고딕 Bold"/>
                  <a:ea typeface="윤고딕 Bold"/>
                  <a:cs typeface="윤고딕 Bold"/>
                  <a:sym typeface="윤고딕 Bold"/>
                </a:rPr>
                <a:t>Toggle 스크립트</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16</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188972"/>
            <a:ext cx="8033281"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8" id="8"/>
          <p:cNvSpPr txBox="true"/>
          <p:nvPr/>
        </p:nvSpPr>
        <p:spPr>
          <a:xfrm rot="0">
            <a:off x="10855508" y="1274588"/>
            <a:ext cx="1578475" cy="567340"/>
          </a:xfrm>
          <a:prstGeom prst="rect">
            <a:avLst/>
          </a:prstGeom>
        </p:spPr>
        <p:txBody>
          <a:bodyPr anchor="t" rtlCol="false" tIns="0" lIns="0" bIns="0" rIns="0">
            <a:spAutoFit/>
          </a:bodyPr>
          <a:lstStyle/>
          <a:p>
            <a:pPr algn="ctr">
              <a:lnSpc>
                <a:spcPts val="4446"/>
              </a:lnSpc>
            </a:pPr>
            <a:r>
              <a:rPr lang="en-US" sz="3004" spc="-120">
                <a:solidFill>
                  <a:srgbClr val="2F4415"/>
                </a:solidFill>
                <a:latin typeface="윤고딕 Bold"/>
                <a:ea typeface="윤고딕 Bold"/>
                <a:cs typeface="윤고딕 Bold"/>
                <a:sym typeface="윤고딕 Bold"/>
              </a:rPr>
              <a:t>야외</a:t>
            </a:r>
          </a:p>
        </p:txBody>
      </p:sp>
      <p:grpSp>
        <p:nvGrpSpPr>
          <p:cNvPr name="Group 9" id="9"/>
          <p:cNvGrpSpPr/>
          <p:nvPr/>
        </p:nvGrpSpPr>
        <p:grpSpPr>
          <a:xfrm rot="0">
            <a:off x="378757" y="2359215"/>
            <a:ext cx="13081467" cy="5066873"/>
            <a:chOff x="0" y="0"/>
            <a:chExt cx="17441956" cy="6755830"/>
          </a:xfrm>
        </p:grpSpPr>
        <p:sp>
          <p:nvSpPr>
            <p:cNvPr name="Freeform 10" id="10"/>
            <p:cNvSpPr/>
            <p:nvPr/>
          </p:nvSpPr>
          <p:spPr>
            <a:xfrm flipH="false" flipV="false" rot="0">
              <a:off x="0" y="0"/>
              <a:ext cx="13893738" cy="6755830"/>
            </a:xfrm>
            <a:custGeom>
              <a:avLst/>
              <a:gdLst/>
              <a:ahLst/>
              <a:cxnLst/>
              <a:rect r="r" b="b" t="t" l="l"/>
              <a:pathLst>
                <a:path h="6755830" w="13893738">
                  <a:moveTo>
                    <a:pt x="0" y="0"/>
                  </a:moveTo>
                  <a:lnTo>
                    <a:pt x="13893738" y="0"/>
                  </a:lnTo>
                  <a:lnTo>
                    <a:pt x="13893738" y="6755830"/>
                  </a:lnTo>
                  <a:lnTo>
                    <a:pt x="0" y="6755830"/>
                  </a:lnTo>
                  <a:lnTo>
                    <a:pt x="0" y="0"/>
                  </a:lnTo>
                  <a:close/>
                </a:path>
              </a:pathLst>
            </a:custGeom>
            <a:blipFill>
              <a:blip r:embed="rId2"/>
              <a:stretch>
                <a:fillRect l="0" t="0" r="0" b="0"/>
              </a:stretch>
            </a:blipFill>
          </p:spPr>
        </p:sp>
        <p:sp>
          <p:nvSpPr>
            <p:cNvPr name="TextBox 11" id="11"/>
            <p:cNvSpPr txBox="true"/>
            <p:nvPr/>
          </p:nvSpPr>
          <p:spPr>
            <a:xfrm rot="0">
              <a:off x="14188904" y="772439"/>
              <a:ext cx="3253052" cy="727474"/>
            </a:xfrm>
            <a:prstGeom prst="rect">
              <a:avLst/>
            </a:prstGeom>
          </p:spPr>
          <p:txBody>
            <a:bodyPr anchor="t" rtlCol="false" tIns="0" lIns="0" bIns="0" rIns="0">
              <a:spAutoFit/>
            </a:bodyPr>
            <a:lstStyle/>
            <a:p>
              <a:pPr algn="ctr">
                <a:lnSpc>
                  <a:spcPts val="4459"/>
                </a:lnSpc>
                <a:spcBef>
                  <a:spcPct val="0"/>
                </a:spcBef>
              </a:pPr>
              <a:r>
                <a:rPr lang="en-US" sz="3012" spc="-120">
                  <a:solidFill>
                    <a:srgbClr val="000000"/>
                  </a:solidFill>
                  <a:latin typeface="윤고딕 Bold"/>
                  <a:ea typeface="윤고딕 Bold"/>
                  <a:cs typeface="윤고딕 Bold"/>
                  <a:sym typeface="윤고딕 Bold"/>
                </a:rPr>
                <a:t>전체적인 환경</a:t>
              </a:r>
            </a:p>
          </p:txBody>
        </p:sp>
      </p:grpSp>
      <p:grpSp>
        <p:nvGrpSpPr>
          <p:cNvPr name="Group 12" id="12"/>
          <p:cNvGrpSpPr/>
          <p:nvPr/>
        </p:nvGrpSpPr>
        <p:grpSpPr>
          <a:xfrm rot="0">
            <a:off x="6222752" y="5936880"/>
            <a:ext cx="10359911" cy="4039847"/>
            <a:chOff x="0" y="0"/>
            <a:chExt cx="13813214" cy="5386462"/>
          </a:xfrm>
        </p:grpSpPr>
        <p:sp>
          <p:nvSpPr>
            <p:cNvPr name="Freeform 13" id="13"/>
            <p:cNvSpPr/>
            <p:nvPr/>
          </p:nvSpPr>
          <p:spPr>
            <a:xfrm flipH="false" flipV="false" rot="0">
              <a:off x="4107876" y="0"/>
              <a:ext cx="9705338" cy="5386462"/>
            </a:xfrm>
            <a:custGeom>
              <a:avLst/>
              <a:gdLst/>
              <a:ahLst/>
              <a:cxnLst/>
              <a:rect r="r" b="b" t="t" l="l"/>
              <a:pathLst>
                <a:path h="5386462" w="9705338">
                  <a:moveTo>
                    <a:pt x="0" y="0"/>
                  </a:moveTo>
                  <a:lnTo>
                    <a:pt x="9705338" y="0"/>
                  </a:lnTo>
                  <a:lnTo>
                    <a:pt x="9705338" y="5386462"/>
                  </a:lnTo>
                  <a:lnTo>
                    <a:pt x="0" y="5386462"/>
                  </a:lnTo>
                  <a:lnTo>
                    <a:pt x="0" y="0"/>
                  </a:lnTo>
                  <a:close/>
                </a:path>
              </a:pathLst>
            </a:custGeom>
            <a:blipFill>
              <a:blip r:embed="rId3"/>
              <a:stretch>
                <a:fillRect l="0" t="0" r="0" b="0"/>
              </a:stretch>
            </a:blipFill>
          </p:spPr>
        </p:sp>
        <p:sp>
          <p:nvSpPr>
            <p:cNvPr name="TextBox 14" id="14"/>
            <p:cNvSpPr txBox="true"/>
            <p:nvPr/>
          </p:nvSpPr>
          <p:spPr>
            <a:xfrm rot="0">
              <a:off x="0" y="4342835"/>
              <a:ext cx="3894998" cy="727474"/>
            </a:xfrm>
            <a:prstGeom prst="rect">
              <a:avLst/>
            </a:prstGeom>
          </p:spPr>
          <p:txBody>
            <a:bodyPr anchor="t" rtlCol="false" tIns="0" lIns="0" bIns="0" rIns="0">
              <a:spAutoFit/>
            </a:bodyPr>
            <a:lstStyle/>
            <a:p>
              <a:pPr algn="ctr">
                <a:lnSpc>
                  <a:spcPts val="4459"/>
                </a:lnSpc>
                <a:spcBef>
                  <a:spcPct val="0"/>
                </a:spcBef>
              </a:pPr>
              <a:r>
                <a:rPr lang="en-US" sz="3012" spc="-120">
                  <a:solidFill>
                    <a:srgbClr val="000000"/>
                  </a:solidFill>
                  <a:latin typeface="윤고딕 Bold"/>
                  <a:ea typeface="윤고딕 Bold"/>
                  <a:cs typeface="윤고딕 Bold"/>
                  <a:sym typeface="윤고딕 Bold"/>
                </a:rPr>
                <a:t>사용자 시점 배경</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17</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Freeform 7" id="7"/>
          <p:cNvSpPr/>
          <p:nvPr/>
        </p:nvSpPr>
        <p:spPr>
          <a:xfrm flipH="false" flipV="false" rot="0">
            <a:off x="1304561" y="2509325"/>
            <a:ext cx="5541902" cy="2680895"/>
          </a:xfrm>
          <a:custGeom>
            <a:avLst/>
            <a:gdLst/>
            <a:ahLst/>
            <a:cxnLst/>
            <a:rect r="r" b="b" t="t" l="l"/>
            <a:pathLst>
              <a:path h="2680895" w="5541902">
                <a:moveTo>
                  <a:pt x="0" y="0"/>
                </a:moveTo>
                <a:lnTo>
                  <a:pt x="5541902" y="0"/>
                </a:lnTo>
                <a:lnTo>
                  <a:pt x="5541902" y="2680895"/>
                </a:lnTo>
                <a:lnTo>
                  <a:pt x="0" y="2680895"/>
                </a:lnTo>
                <a:lnTo>
                  <a:pt x="0" y="0"/>
                </a:lnTo>
                <a:close/>
              </a:path>
            </a:pathLst>
          </a:custGeom>
          <a:blipFill>
            <a:blip r:embed="rId2"/>
            <a:stretch>
              <a:fillRect l="0" t="0" r="0" b="0"/>
            </a:stretch>
          </a:blipFill>
        </p:spPr>
      </p:sp>
      <p:sp>
        <p:nvSpPr>
          <p:cNvPr name="Freeform 8" id="8"/>
          <p:cNvSpPr/>
          <p:nvPr/>
        </p:nvSpPr>
        <p:spPr>
          <a:xfrm flipH="false" flipV="false" rot="0">
            <a:off x="519469" y="5769989"/>
            <a:ext cx="7590667" cy="3676729"/>
          </a:xfrm>
          <a:custGeom>
            <a:avLst/>
            <a:gdLst/>
            <a:ahLst/>
            <a:cxnLst/>
            <a:rect r="r" b="b" t="t" l="l"/>
            <a:pathLst>
              <a:path h="3676729" w="7590667">
                <a:moveTo>
                  <a:pt x="0" y="0"/>
                </a:moveTo>
                <a:lnTo>
                  <a:pt x="7590667" y="0"/>
                </a:lnTo>
                <a:lnTo>
                  <a:pt x="7590667" y="3676729"/>
                </a:lnTo>
                <a:lnTo>
                  <a:pt x="0" y="3676729"/>
                </a:lnTo>
                <a:lnTo>
                  <a:pt x="0" y="0"/>
                </a:lnTo>
                <a:close/>
              </a:path>
            </a:pathLst>
          </a:custGeom>
          <a:blipFill>
            <a:blip r:embed="rId3"/>
            <a:stretch>
              <a:fillRect l="0" t="0" r="0" b="0"/>
            </a:stretch>
          </a:blipFill>
        </p:spPr>
      </p:sp>
      <p:sp>
        <p:nvSpPr>
          <p:cNvPr name="Freeform 9" id="9"/>
          <p:cNvSpPr/>
          <p:nvPr/>
        </p:nvSpPr>
        <p:spPr>
          <a:xfrm flipH="false" flipV="false" rot="0">
            <a:off x="11894267" y="2800473"/>
            <a:ext cx="5027325" cy="6404235"/>
          </a:xfrm>
          <a:custGeom>
            <a:avLst/>
            <a:gdLst/>
            <a:ahLst/>
            <a:cxnLst/>
            <a:rect r="r" b="b" t="t" l="l"/>
            <a:pathLst>
              <a:path h="6404235" w="5027325">
                <a:moveTo>
                  <a:pt x="0" y="0"/>
                </a:moveTo>
                <a:lnTo>
                  <a:pt x="5027325" y="0"/>
                </a:lnTo>
                <a:lnTo>
                  <a:pt x="5027325" y="6404235"/>
                </a:lnTo>
                <a:lnTo>
                  <a:pt x="0" y="6404235"/>
                </a:lnTo>
                <a:lnTo>
                  <a:pt x="0" y="0"/>
                </a:lnTo>
                <a:close/>
              </a:path>
            </a:pathLst>
          </a:custGeom>
          <a:blipFill>
            <a:blip r:embed="rId4"/>
            <a:stretch>
              <a:fillRect l="0" t="0" r="0" b="0"/>
            </a:stretch>
          </a:blipFill>
        </p:spPr>
      </p:sp>
      <p:sp>
        <p:nvSpPr>
          <p:cNvPr name="Freeform 10" id="10"/>
          <p:cNvSpPr/>
          <p:nvPr/>
        </p:nvSpPr>
        <p:spPr>
          <a:xfrm flipH="false" flipV="false" rot="0">
            <a:off x="8476082" y="7615780"/>
            <a:ext cx="2966381" cy="1588928"/>
          </a:xfrm>
          <a:custGeom>
            <a:avLst/>
            <a:gdLst/>
            <a:ahLst/>
            <a:cxnLst/>
            <a:rect r="r" b="b" t="t" l="l"/>
            <a:pathLst>
              <a:path h="1588928" w="2966381">
                <a:moveTo>
                  <a:pt x="0" y="0"/>
                </a:moveTo>
                <a:lnTo>
                  <a:pt x="2966380" y="0"/>
                </a:lnTo>
                <a:lnTo>
                  <a:pt x="2966380" y="1588928"/>
                </a:lnTo>
                <a:lnTo>
                  <a:pt x="0" y="1588928"/>
                </a:lnTo>
                <a:lnTo>
                  <a:pt x="0" y="0"/>
                </a:lnTo>
                <a:close/>
              </a:path>
            </a:pathLst>
          </a:custGeom>
          <a:blipFill>
            <a:blip r:embed="rId5"/>
            <a:stretch>
              <a:fillRect l="0" t="0" r="0" b="0"/>
            </a:stretch>
          </a:blipFill>
        </p:spPr>
      </p:sp>
      <p:sp>
        <p:nvSpPr>
          <p:cNvPr name="Freeform 11" id="11"/>
          <p:cNvSpPr/>
          <p:nvPr/>
        </p:nvSpPr>
        <p:spPr>
          <a:xfrm flipH="false" flipV="false" rot="0">
            <a:off x="8231415" y="2800473"/>
            <a:ext cx="3455713" cy="4083560"/>
          </a:xfrm>
          <a:custGeom>
            <a:avLst/>
            <a:gdLst/>
            <a:ahLst/>
            <a:cxnLst/>
            <a:rect r="r" b="b" t="t" l="l"/>
            <a:pathLst>
              <a:path h="4083560" w="3455713">
                <a:moveTo>
                  <a:pt x="0" y="0"/>
                </a:moveTo>
                <a:lnTo>
                  <a:pt x="3455713" y="0"/>
                </a:lnTo>
                <a:lnTo>
                  <a:pt x="3455713" y="4083560"/>
                </a:lnTo>
                <a:lnTo>
                  <a:pt x="0" y="4083560"/>
                </a:lnTo>
                <a:lnTo>
                  <a:pt x="0" y="0"/>
                </a:lnTo>
                <a:close/>
              </a:path>
            </a:pathLst>
          </a:custGeom>
          <a:blipFill>
            <a:blip r:embed="rId6"/>
            <a:stretch>
              <a:fillRect l="0" t="0" r="0" b="0"/>
            </a:stretch>
          </a:blipFill>
        </p:spPr>
      </p:sp>
      <p:sp>
        <p:nvSpPr>
          <p:cNvPr name="TextBox 12" id="12"/>
          <p:cNvSpPr txBox="true"/>
          <p:nvPr/>
        </p:nvSpPr>
        <p:spPr>
          <a:xfrm rot="0">
            <a:off x="3206314" y="5213632"/>
            <a:ext cx="1738395" cy="413127"/>
          </a:xfrm>
          <a:prstGeom prst="rect">
            <a:avLst/>
          </a:prstGeom>
        </p:spPr>
        <p:txBody>
          <a:bodyPr anchor="t" rtlCol="false" tIns="0" lIns="0" bIns="0" rIns="0">
            <a:spAutoFit/>
          </a:bodyPr>
          <a:lstStyle/>
          <a:p>
            <a:pPr algn="ctr">
              <a:lnSpc>
                <a:spcPts val="3289"/>
              </a:lnSpc>
              <a:spcBef>
                <a:spcPct val="0"/>
              </a:spcBef>
            </a:pPr>
            <a:r>
              <a:rPr lang="en-US" sz="2222" spc="-88">
                <a:solidFill>
                  <a:srgbClr val="000000"/>
                </a:solidFill>
                <a:latin typeface="윤고딕 Bold"/>
                <a:ea typeface="윤고딕 Bold"/>
                <a:cs typeface="윤고딕 Bold"/>
                <a:sym typeface="윤고딕 Bold"/>
              </a:rPr>
              <a:t>명상 플레이스</a:t>
            </a:r>
          </a:p>
        </p:txBody>
      </p:sp>
      <p:sp>
        <p:nvSpPr>
          <p:cNvPr name="TextBox 13" id="13"/>
          <p:cNvSpPr txBox="true"/>
          <p:nvPr/>
        </p:nvSpPr>
        <p:spPr>
          <a:xfrm rot="0">
            <a:off x="2712453" y="9491522"/>
            <a:ext cx="2726118" cy="413127"/>
          </a:xfrm>
          <a:prstGeom prst="rect">
            <a:avLst/>
          </a:prstGeom>
        </p:spPr>
        <p:txBody>
          <a:bodyPr anchor="t" rtlCol="false" tIns="0" lIns="0" bIns="0" rIns="0">
            <a:spAutoFit/>
          </a:bodyPr>
          <a:lstStyle/>
          <a:p>
            <a:pPr algn="ctr">
              <a:lnSpc>
                <a:spcPts val="3289"/>
              </a:lnSpc>
              <a:spcBef>
                <a:spcPct val="0"/>
              </a:spcBef>
            </a:pPr>
            <a:r>
              <a:rPr lang="en-US" sz="2222" spc="-88">
                <a:solidFill>
                  <a:srgbClr val="000000"/>
                </a:solidFill>
                <a:latin typeface="윤고딕 Bold"/>
                <a:ea typeface="윤고딕 Bold"/>
                <a:cs typeface="윤고딕 Bold"/>
                <a:sym typeface="윤고딕 Bold"/>
              </a:rPr>
              <a:t>사용자 시점 명상 파트</a:t>
            </a:r>
          </a:p>
        </p:txBody>
      </p:sp>
      <p:sp>
        <p:nvSpPr>
          <p:cNvPr name="TextBox 14" id="14"/>
          <p:cNvSpPr txBox="true"/>
          <p:nvPr/>
        </p:nvSpPr>
        <p:spPr>
          <a:xfrm rot="0">
            <a:off x="13538732" y="9227523"/>
            <a:ext cx="1738395" cy="413127"/>
          </a:xfrm>
          <a:prstGeom prst="rect">
            <a:avLst/>
          </a:prstGeom>
        </p:spPr>
        <p:txBody>
          <a:bodyPr anchor="t" rtlCol="false" tIns="0" lIns="0" bIns="0" rIns="0">
            <a:spAutoFit/>
          </a:bodyPr>
          <a:lstStyle/>
          <a:p>
            <a:pPr algn="ctr">
              <a:lnSpc>
                <a:spcPts val="3289"/>
              </a:lnSpc>
              <a:spcBef>
                <a:spcPct val="0"/>
              </a:spcBef>
            </a:pPr>
            <a:r>
              <a:rPr lang="en-US" sz="2222" spc="-88">
                <a:solidFill>
                  <a:srgbClr val="000000"/>
                </a:solidFill>
                <a:latin typeface="윤고딕 Bold"/>
                <a:ea typeface="윤고딕 Bold"/>
                <a:cs typeface="윤고딕 Bold"/>
                <a:sym typeface="윤고딕 Bold"/>
              </a:rPr>
              <a:t>앉기 스크립트</a:t>
            </a:r>
          </a:p>
        </p:txBody>
      </p:sp>
      <p:sp>
        <p:nvSpPr>
          <p:cNvPr name="TextBox 15" id="15"/>
          <p:cNvSpPr txBox="true"/>
          <p:nvPr/>
        </p:nvSpPr>
        <p:spPr>
          <a:xfrm rot="0">
            <a:off x="8509851" y="9227523"/>
            <a:ext cx="2898841" cy="413127"/>
          </a:xfrm>
          <a:prstGeom prst="rect">
            <a:avLst/>
          </a:prstGeom>
        </p:spPr>
        <p:txBody>
          <a:bodyPr anchor="t" rtlCol="false" tIns="0" lIns="0" bIns="0" rIns="0">
            <a:spAutoFit/>
          </a:bodyPr>
          <a:lstStyle/>
          <a:p>
            <a:pPr algn="ctr">
              <a:lnSpc>
                <a:spcPts val="3289"/>
              </a:lnSpc>
              <a:spcBef>
                <a:spcPct val="0"/>
              </a:spcBef>
            </a:pPr>
            <a:r>
              <a:rPr lang="en-US" sz="2222" spc="-88">
                <a:solidFill>
                  <a:srgbClr val="000000"/>
                </a:solidFill>
                <a:latin typeface="윤고딕 Bold"/>
                <a:ea typeface="윤고딕 Bold"/>
                <a:cs typeface="윤고딕 Bold"/>
                <a:sym typeface="윤고딕 Bold"/>
              </a:rPr>
              <a:t>캔버스 Close 스크립트</a:t>
            </a:r>
          </a:p>
        </p:txBody>
      </p:sp>
      <p:sp>
        <p:nvSpPr>
          <p:cNvPr name="TextBox 16" id="16"/>
          <p:cNvSpPr txBox="true"/>
          <p:nvPr/>
        </p:nvSpPr>
        <p:spPr>
          <a:xfrm rot="0">
            <a:off x="8930034" y="6844282"/>
            <a:ext cx="2058476" cy="413127"/>
          </a:xfrm>
          <a:prstGeom prst="rect">
            <a:avLst/>
          </a:prstGeom>
        </p:spPr>
        <p:txBody>
          <a:bodyPr anchor="t" rtlCol="false" tIns="0" lIns="0" bIns="0" rIns="0">
            <a:spAutoFit/>
          </a:bodyPr>
          <a:lstStyle/>
          <a:p>
            <a:pPr algn="ctr">
              <a:lnSpc>
                <a:spcPts val="3289"/>
              </a:lnSpc>
              <a:spcBef>
                <a:spcPct val="0"/>
              </a:spcBef>
            </a:pPr>
            <a:r>
              <a:rPr lang="en-US" sz="2222" spc="-88">
                <a:solidFill>
                  <a:srgbClr val="000000"/>
                </a:solidFill>
                <a:latin typeface="윤고딕 Bold"/>
                <a:ea typeface="윤고딕 Bold"/>
                <a:cs typeface="윤고딕 Bold"/>
                <a:sym typeface="윤고딕 Bold"/>
              </a:rPr>
              <a:t>Music 스크립트</a:t>
            </a:r>
          </a:p>
        </p:txBody>
      </p:sp>
      <p:sp>
        <p:nvSpPr>
          <p:cNvPr name="TextBox 17" id="17"/>
          <p:cNvSpPr txBox="true"/>
          <p:nvPr/>
        </p:nvSpPr>
        <p:spPr>
          <a:xfrm rot="0">
            <a:off x="5630042" y="188972"/>
            <a:ext cx="8033281"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18" id="18"/>
          <p:cNvSpPr txBox="true"/>
          <p:nvPr/>
        </p:nvSpPr>
        <p:spPr>
          <a:xfrm rot="0">
            <a:off x="10855508" y="1274588"/>
            <a:ext cx="1578475" cy="567340"/>
          </a:xfrm>
          <a:prstGeom prst="rect">
            <a:avLst/>
          </a:prstGeom>
        </p:spPr>
        <p:txBody>
          <a:bodyPr anchor="t" rtlCol="false" tIns="0" lIns="0" bIns="0" rIns="0">
            <a:spAutoFit/>
          </a:bodyPr>
          <a:lstStyle/>
          <a:p>
            <a:pPr algn="ctr">
              <a:lnSpc>
                <a:spcPts val="4446"/>
              </a:lnSpc>
            </a:pPr>
            <a:r>
              <a:rPr lang="en-US" sz="3004" spc="-120">
                <a:solidFill>
                  <a:srgbClr val="2F4415"/>
                </a:solidFill>
                <a:latin typeface="윤고딕 Bold"/>
                <a:ea typeface="윤고딕 Bold"/>
                <a:cs typeface="윤고딕 Bold"/>
                <a:sym typeface="윤고딕 Bold"/>
              </a:rPr>
              <a:t>명상</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18</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188972"/>
            <a:ext cx="7825120"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8" id="8"/>
          <p:cNvSpPr txBox="true"/>
          <p:nvPr/>
        </p:nvSpPr>
        <p:spPr>
          <a:xfrm rot="0">
            <a:off x="10855508" y="1274588"/>
            <a:ext cx="1578475" cy="567340"/>
          </a:xfrm>
          <a:prstGeom prst="rect">
            <a:avLst/>
          </a:prstGeom>
        </p:spPr>
        <p:txBody>
          <a:bodyPr anchor="t" rtlCol="false" tIns="0" lIns="0" bIns="0" rIns="0">
            <a:spAutoFit/>
          </a:bodyPr>
          <a:lstStyle/>
          <a:p>
            <a:pPr algn="ctr">
              <a:lnSpc>
                <a:spcPts val="4446"/>
              </a:lnSpc>
            </a:pPr>
            <a:r>
              <a:rPr lang="en-US" sz="3004" spc="-120">
                <a:solidFill>
                  <a:srgbClr val="2F4415"/>
                </a:solidFill>
                <a:latin typeface="윤고딕 Bold"/>
                <a:ea typeface="윤고딕 Bold"/>
                <a:cs typeface="윤고딕 Bold"/>
                <a:sym typeface="윤고딕 Bold"/>
              </a:rPr>
              <a:t>명상</a:t>
            </a:r>
          </a:p>
        </p:txBody>
      </p:sp>
      <p:sp>
        <p:nvSpPr>
          <p:cNvPr name="Freeform 9" id="9"/>
          <p:cNvSpPr/>
          <p:nvPr/>
        </p:nvSpPr>
        <p:spPr>
          <a:xfrm flipH="false" flipV="false" rot="0">
            <a:off x="1385742" y="3032070"/>
            <a:ext cx="2841489" cy="2520417"/>
          </a:xfrm>
          <a:custGeom>
            <a:avLst/>
            <a:gdLst/>
            <a:ahLst/>
            <a:cxnLst/>
            <a:rect r="r" b="b" t="t" l="l"/>
            <a:pathLst>
              <a:path h="2520417" w="2841489">
                <a:moveTo>
                  <a:pt x="0" y="0"/>
                </a:moveTo>
                <a:lnTo>
                  <a:pt x="2841489" y="0"/>
                </a:lnTo>
                <a:lnTo>
                  <a:pt x="2841489" y="2520417"/>
                </a:lnTo>
                <a:lnTo>
                  <a:pt x="0" y="2520417"/>
                </a:lnTo>
                <a:lnTo>
                  <a:pt x="0" y="0"/>
                </a:lnTo>
                <a:close/>
              </a:path>
            </a:pathLst>
          </a:custGeom>
          <a:blipFill>
            <a:blip r:embed="rId2"/>
            <a:stretch>
              <a:fillRect l="0" t="0" r="0" b="0"/>
            </a:stretch>
          </a:blipFill>
        </p:spPr>
      </p:sp>
      <p:sp>
        <p:nvSpPr>
          <p:cNvPr name="Freeform 10" id="10"/>
          <p:cNvSpPr/>
          <p:nvPr/>
        </p:nvSpPr>
        <p:spPr>
          <a:xfrm flipH="false" flipV="false" rot="0">
            <a:off x="1028700" y="6239108"/>
            <a:ext cx="3857858" cy="3231201"/>
          </a:xfrm>
          <a:custGeom>
            <a:avLst/>
            <a:gdLst/>
            <a:ahLst/>
            <a:cxnLst/>
            <a:rect r="r" b="b" t="t" l="l"/>
            <a:pathLst>
              <a:path h="3231201" w="3857858">
                <a:moveTo>
                  <a:pt x="0" y="0"/>
                </a:moveTo>
                <a:lnTo>
                  <a:pt x="3857858" y="0"/>
                </a:lnTo>
                <a:lnTo>
                  <a:pt x="3857858" y="3231201"/>
                </a:lnTo>
                <a:lnTo>
                  <a:pt x="0" y="3231201"/>
                </a:lnTo>
                <a:lnTo>
                  <a:pt x="0" y="0"/>
                </a:lnTo>
                <a:close/>
              </a:path>
            </a:pathLst>
          </a:custGeom>
          <a:blipFill>
            <a:blip r:embed="rId3"/>
            <a:stretch>
              <a:fillRect l="0" t="0" r="0" b="0"/>
            </a:stretch>
          </a:blipFill>
        </p:spPr>
      </p:sp>
      <p:sp>
        <p:nvSpPr>
          <p:cNvPr name="Freeform 11" id="11"/>
          <p:cNvSpPr/>
          <p:nvPr/>
        </p:nvSpPr>
        <p:spPr>
          <a:xfrm flipH="false" flipV="false" rot="0">
            <a:off x="5039972" y="3583960"/>
            <a:ext cx="3247584" cy="5401387"/>
          </a:xfrm>
          <a:custGeom>
            <a:avLst/>
            <a:gdLst/>
            <a:ahLst/>
            <a:cxnLst/>
            <a:rect r="r" b="b" t="t" l="l"/>
            <a:pathLst>
              <a:path h="5401387" w="3247584">
                <a:moveTo>
                  <a:pt x="0" y="0"/>
                </a:moveTo>
                <a:lnTo>
                  <a:pt x="3247583" y="0"/>
                </a:lnTo>
                <a:lnTo>
                  <a:pt x="3247583" y="5401386"/>
                </a:lnTo>
                <a:lnTo>
                  <a:pt x="0" y="5401386"/>
                </a:lnTo>
                <a:lnTo>
                  <a:pt x="0" y="0"/>
                </a:lnTo>
                <a:close/>
              </a:path>
            </a:pathLst>
          </a:custGeom>
          <a:blipFill>
            <a:blip r:embed="rId4"/>
            <a:stretch>
              <a:fillRect l="0" t="0" r="0" b="0"/>
            </a:stretch>
          </a:blipFill>
        </p:spPr>
      </p:sp>
      <p:sp>
        <p:nvSpPr>
          <p:cNvPr name="Freeform 12" id="12"/>
          <p:cNvSpPr/>
          <p:nvPr/>
        </p:nvSpPr>
        <p:spPr>
          <a:xfrm flipH="false" flipV="false" rot="0">
            <a:off x="8381455" y="2177269"/>
            <a:ext cx="4105049" cy="5044608"/>
          </a:xfrm>
          <a:custGeom>
            <a:avLst/>
            <a:gdLst/>
            <a:ahLst/>
            <a:cxnLst/>
            <a:rect r="r" b="b" t="t" l="l"/>
            <a:pathLst>
              <a:path h="5044608" w="4105049">
                <a:moveTo>
                  <a:pt x="0" y="0"/>
                </a:moveTo>
                <a:lnTo>
                  <a:pt x="4105050" y="0"/>
                </a:lnTo>
                <a:lnTo>
                  <a:pt x="4105050" y="5044607"/>
                </a:lnTo>
                <a:lnTo>
                  <a:pt x="0" y="5044607"/>
                </a:lnTo>
                <a:lnTo>
                  <a:pt x="0" y="0"/>
                </a:lnTo>
                <a:close/>
              </a:path>
            </a:pathLst>
          </a:custGeom>
          <a:blipFill>
            <a:blip r:embed="rId5"/>
            <a:stretch>
              <a:fillRect l="0" t="0" r="0" b="0"/>
            </a:stretch>
          </a:blipFill>
        </p:spPr>
      </p:sp>
      <p:sp>
        <p:nvSpPr>
          <p:cNvPr name="Freeform 13" id="13"/>
          <p:cNvSpPr/>
          <p:nvPr/>
        </p:nvSpPr>
        <p:spPr>
          <a:xfrm flipH="false" flipV="false" rot="0">
            <a:off x="12486505" y="2177269"/>
            <a:ext cx="3785347" cy="6402278"/>
          </a:xfrm>
          <a:custGeom>
            <a:avLst/>
            <a:gdLst/>
            <a:ahLst/>
            <a:cxnLst/>
            <a:rect r="r" b="b" t="t" l="l"/>
            <a:pathLst>
              <a:path h="6402278" w="3785347">
                <a:moveTo>
                  <a:pt x="0" y="0"/>
                </a:moveTo>
                <a:lnTo>
                  <a:pt x="3785347" y="0"/>
                </a:lnTo>
                <a:lnTo>
                  <a:pt x="3785347" y="6402278"/>
                </a:lnTo>
                <a:lnTo>
                  <a:pt x="0" y="6402278"/>
                </a:lnTo>
                <a:lnTo>
                  <a:pt x="0" y="0"/>
                </a:lnTo>
                <a:close/>
              </a:path>
            </a:pathLst>
          </a:custGeom>
          <a:blipFill>
            <a:blip r:embed="rId6"/>
            <a:stretch>
              <a:fillRect l="0" t="0" r="0" b="0"/>
            </a:stretch>
          </a:blipFill>
        </p:spPr>
      </p:sp>
      <p:sp>
        <p:nvSpPr>
          <p:cNvPr name="Freeform 14" id="14"/>
          <p:cNvSpPr/>
          <p:nvPr/>
        </p:nvSpPr>
        <p:spPr>
          <a:xfrm flipH="false" flipV="false" rot="0">
            <a:off x="15083412" y="7896336"/>
            <a:ext cx="1013535" cy="2178022"/>
          </a:xfrm>
          <a:custGeom>
            <a:avLst/>
            <a:gdLst/>
            <a:ahLst/>
            <a:cxnLst/>
            <a:rect r="r" b="b" t="t" l="l"/>
            <a:pathLst>
              <a:path h="2178022" w="1013535">
                <a:moveTo>
                  <a:pt x="0" y="0"/>
                </a:moveTo>
                <a:lnTo>
                  <a:pt x="1013535" y="0"/>
                </a:lnTo>
                <a:lnTo>
                  <a:pt x="1013535" y="2178021"/>
                </a:lnTo>
                <a:lnTo>
                  <a:pt x="0" y="2178021"/>
                </a:lnTo>
                <a:lnTo>
                  <a:pt x="0" y="0"/>
                </a:lnTo>
                <a:close/>
              </a:path>
            </a:pathLst>
          </a:custGeom>
          <a:blipFill>
            <a:blip r:embed="rId7"/>
            <a:stretch>
              <a:fillRect l="0" t="0" r="0" b="0"/>
            </a:stretch>
          </a:blipFill>
        </p:spPr>
      </p:sp>
      <p:sp>
        <p:nvSpPr>
          <p:cNvPr name="TextBox 15" id="15"/>
          <p:cNvSpPr txBox="true"/>
          <p:nvPr/>
        </p:nvSpPr>
        <p:spPr>
          <a:xfrm rot="0">
            <a:off x="1963706" y="5601332"/>
            <a:ext cx="1685561" cy="405937"/>
          </a:xfrm>
          <a:prstGeom prst="rect">
            <a:avLst/>
          </a:prstGeom>
        </p:spPr>
        <p:txBody>
          <a:bodyPr anchor="t" rtlCol="false" tIns="0" lIns="0" bIns="0" rIns="0">
            <a:spAutoFit/>
          </a:bodyPr>
          <a:lstStyle/>
          <a:p>
            <a:pPr algn="ctr">
              <a:lnSpc>
                <a:spcPts val="3189"/>
              </a:lnSpc>
              <a:spcBef>
                <a:spcPct val="0"/>
              </a:spcBef>
            </a:pPr>
            <a:r>
              <a:rPr lang="en-US" sz="2154" spc="-86">
                <a:solidFill>
                  <a:srgbClr val="000000"/>
                </a:solidFill>
                <a:latin typeface="윤고딕 Bold"/>
                <a:ea typeface="윤고딕 Bold"/>
                <a:cs typeface="윤고딕 Bold"/>
                <a:sym typeface="윤고딕 Bold"/>
              </a:rPr>
              <a:t>대화 플레이스</a:t>
            </a:r>
          </a:p>
        </p:txBody>
      </p:sp>
      <p:sp>
        <p:nvSpPr>
          <p:cNvPr name="TextBox 16" id="16"/>
          <p:cNvSpPr txBox="true"/>
          <p:nvPr/>
        </p:nvSpPr>
        <p:spPr>
          <a:xfrm rot="0">
            <a:off x="1661154" y="9578662"/>
            <a:ext cx="2592950" cy="821829"/>
          </a:xfrm>
          <a:prstGeom prst="rect">
            <a:avLst/>
          </a:prstGeom>
        </p:spPr>
        <p:txBody>
          <a:bodyPr anchor="t" rtlCol="false" tIns="0" lIns="0" bIns="0" rIns="0">
            <a:spAutoFit/>
          </a:bodyPr>
          <a:lstStyle/>
          <a:p>
            <a:pPr algn="ctr">
              <a:lnSpc>
                <a:spcPts val="3189"/>
              </a:lnSpc>
              <a:spcBef>
                <a:spcPct val="0"/>
              </a:spcBef>
            </a:pPr>
            <a:r>
              <a:rPr lang="en-US" sz="2154" spc="-86">
                <a:solidFill>
                  <a:srgbClr val="000000"/>
                </a:solidFill>
                <a:latin typeface="윤고딕 Bold"/>
                <a:ea typeface="윤고딕 Bold"/>
                <a:cs typeface="윤고딕 Bold"/>
                <a:sym typeface="윤고딕 Bold"/>
              </a:rPr>
              <a:t>사용자 시점 대화 파트</a:t>
            </a:r>
          </a:p>
        </p:txBody>
      </p:sp>
      <p:sp>
        <p:nvSpPr>
          <p:cNvPr name="TextBox 17" id="17"/>
          <p:cNvSpPr txBox="true"/>
          <p:nvPr/>
        </p:nvSpPr>
        <p:spPr>
          <a:xfrm rot="0">
            <a:off x="5246341" y="9078542"/>
            <a:ext cx="2834845" cy="405937"/>
          </a:xfrm>
          <a:prstGeom prst="rect">
            <a:avLst/>
          </a:prstGeom>
        </p:spPr>
        <p:txBody>
          <a:bodyPr anchor="t" rtlCol="false" tIns="0" lIns="0" bIns="0" rIns="0">
            <a:spAutoFit/>
          </a:bodyPr>
          <a:lstStyle/>
          <a:p>
            <a:pPr algn="ctr">
              <a:lnSpc>
                <a:spcPts val="3189"/>
              </a:lnSpc>
              <a:spcBef>
                <a:spcPct val="0"/>
              </a:spcBef>
            </a:pPr>
            <a:r>
              <a:rPr lang="en-US" sz="2154" spc="-86">
                <a:solidFill>
                  <a:srgbClr val="000000"/>
                </a:solidFill>
                <a:latin typeface="윤고딕 Bold"/>
                <a:ea typeface="윤고딕 Bold"/>
                <a:cs typeface="윤고딕 Bold"/>
                <a:sym typeface="윤고딕 Bold"/>
              </a:rPr>
              <a:t>말걸기 캔버스 스크립트</a:t>
            </a:r>
          </a:p>
        </p:txBody>
      </p:sp>
      <p:sp>
        <p:nvSpPr>
          <p:cNvPr name="TextBox 18" id="18"/>
          <p:cNvSpPr txBox="true"/>
          <p:nvPr/>
        </p:nvSpPr>
        <p:spPr>
          <a:xfrm rot="0">
            <a:off x="10888455" y="8756126"/>
            <a:ext cx="2566706" cy="405937"/>
          </a:xfrm>
          <a:prstGeom prst="rect">
            <a:avLst/>
          </a:prstGeom>
        </p:spPr>
        <p:txBody>
          <a:bodyPr anchor="t" rtlCol="false" tIns="0" lIns="0" bIns="0" rIns="0">
            <a:spAutoFit/>
          </a:bodyPr>
          <a:lstStyle/>
          <a:p>
            <a:pPr algn="ctr">
              <a:lnSpc>
                <a:spcPts val="3189"/>
              </a:lnSpc>
              <a:spcBef>
                <a:spcPct val="0"/>
              </a:spcBef>
            </a:pPr>
            <a:r>
              <a:rPr lang="en-US" sz="2154" spc="-86">
                <a:solidFill>
                  <a:srgbClr val="000000"/>
                </a:solidFill>
                <a:latin typeface="윤고딕 Bold"/>
                <a:ea typeface="윤고딕 Bold"/>
                <a:cs typeface="윤고딕 Bold"/>
                <a:sym typeface="윤고딕 Bold"/>
              </a:rPr>
              <a:t>할머니 대화 스크립트</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19</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188972"/>
            <a:ext cx="7853752" cy="1245049"/>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8" id="8"/>
          <p:cNvSpPr txBox="true"/>
          <p:nvPr/>
        </p:nvSpPr>
        <p:spPr>
          <a:xfrm rot="0">
            <a:off x="10855508" y="1274588"/>
            <a:ext cx="1578475" cy="567340"/>
          </a:xfrm>
          <a:prstGeom prst="rect">
            <a:avLst/>
          </a:prstGeom>
        </p:spPr>
        <p:txBody>
          <a:bodyPr anchor="t" rtlCol="false" tIns="0" lIns="0" bIns="0" rIns="0">
            <a:spAutoFit/>
          </a:bodyPr>
          <a:lstStyle/>
          <a:p>
            <a:pPr algn="ctr">
              <a:lnSpc>
                <a:spcPts val="4446"/>
              </a:lnSpc>
            </a:pPr>
            <a:r>
              <a:rPr lang="en-US" sz="3004" spc="-120">
                <a:solidFill>
                  <a:srgbClr val="2F4415"/>
                </a:solidFill>
                <a:latin typeface="윤고딕 Bold"/>
                <a:ea typeface="윤고딕 Bold"/>
                <a:cs typeface="윤고딕 Bold"/>
                <a:sym typeface="윤고딕 Bold"/>
              </a:rPr>
              <a:t>플레이어</a:t>
            </a:r>
          </a:p>
        </p:txBody>
      </p:sp>
      <p:sp>
        <p:nvSpPr>
          <p:cNvPr name="Freeform 9" id="9"/>
          <p:cNvSpPr/>
          <p:nvPr/>
        </p:nvSpPr>
        <p:spPr>
          <a:xfrm flipH="false" flipV="false" rot="0">
            <a:off x="339445" y="3272595"/>
            <a:ext cx="2502598" cy="5803126"/>
          </a:xfrm>
          <a:custGeom>
            <a:avLst/>
            <a:gdLst/>
            <a:ahLst/>
            <a:cxnLst/>
            <a:rect r="r" b="b" t="t" l="l"/>
            <a:pathLst>
              <a:path h="5803126" w="2502598">
                <a:moveTo>
                  <a:pt x="0" y="0"/>
                </a:moveTo>
                <a:lnTo>
                  <a:pt x="2502598" y="0"/>
                </a:lnTo>
                <a:lnTo>
                  <a:pt x="2502598" y="5803126"/>
                </a:lnTo>
                <a:lnTo>
                  <a:pt x="0" y="5803126"/>
                </a:lnTo>
                <a:lnTo>
                  <a:pt x="0" y="0"/>
                </a:lnTo>
                <a:close/>
              </a:path>
            </a:pathLst>
          </a:custGeom>
          <a:blipFill>
            <a:blip r:embed="rId2"/>
            <a:stretch>
              <a:fillRect l="0" t="0" r="0" b="0"/>
            </a:stretch>
          </a:blipFill>
        </p:spPr>
      </p:sp>
      <p:sp>
        <p:nvSpPr>
          <p:cNvPr name="Freeform 10" id="10"/>
          <p:cNvSpPr/>
          <p:nvPr/>
        </p:nvSpPr>
        <p:spPr>
          <a:xfrm flipH="false" flipV="false" rot="0">
            <a:off x="3037818" y="3272595"/>
            <a:ext cx="2393789" cy="5803126"/>
          </a:xfrm>
          <a:custGeom>
            <a:avLst/>
            <a:gdLst/>
            <a:ahLst/>
            <a:cxnLst/>
            <a:rect r="r" b="b" t="t" l="l"/>
            <a:pathLst>
              <a:path h="5803126" w="2393789">
                <a:moveTo>
                  <a:pt x="0" y="0"/>
                </a:moveTo>
                <a:lnTo>
                  <a:pt x="2393790" y="0"/>
                </a:lnTo>
                <a:lnTo>
                  <a:pt x="2393790" y="5803126"/>
                </a:lnTo>
                <a:lnTo>
                  <a:pt x="0" y="5803126"/>
                </a:lnTo>
                <a:lnTo>
                  <a:pt x="0" y="0"/>
                </a:lnTo>
                <a:close/>
              </a:path>
            </a:pathLst>
          </a:custGeom>
          <a:blipFill>
            <a:blip r:embed="rId3"/>
            <a:stretch>
              <a:fillRect l="0" t="0" r="0" b="0"/>
            </a:stretch>
          </a:blipFill>
        </p:spPr>
      </p:sp>
      <p:sp>
        <p:nvSpPr>
          <p:cNvPr name="Freeform 11" id="11"/>
          <p:cNvSpPr/>
          <p:nvPr/>
        </p:nvSpPr>
        <p:spPr>
          <a:xfrm flipH="false" flipV="false" rot="0">
            <a:off x="5631597" y="3272595"/>
            <a:ext cx="2147157" cy="5803126"/>
          </a:xfrm>
          <a:custGeom>
            <a:avLst/>
            <a:gdLst/>
            <a:ahLst/>
            <a:cxnLst/>
            <a:rect r="r" b="b" t="t" l="l"/>
            <a:pathLst>
              <a:path h="5803126" w="2147157">
                <a:moveTo>
                  <a:pt x="0" y="0"/>
                </a:moveTo>
                <a:lnTo>
                  <a:pt x="2147156" y="0"/>
                </a:lnTo>
                <a:lnTo>
                  <a:pt x="2147156" y="5803126"/>
                </a:lnTo>
                <a:lnTo>
                  <a:pt x="0" y="5803126"/>
                </a:lnTo>
                <a:lnTo>
                  <a:pt x="0" y="0"/>
                </a:lnTo>
                <a:close/>
              </a:path>
            </a:pathLst>
          </a:custGeom>
          <a:blipFill>
            <a:blip r:embed="rId4"/>
            <a:stretch>
              <a:fillRect l="0" t="0" r="0" b="0"/>
            </a:stretch>
          </a:blipFill>
        </p:spPr>
      </p:sp>
      <p:sp>
        <p:nvSpPr>
          <p:cNvPr name="Freeform 12" id="12"/>
          <p:cNvSpPr/>
          <p:nvPr/>
        </p:nvSpPr>
        <p:spPr>
          <a:xfrm flipH="false" flipV="false" rot="0">
            <a:off x="8328635" y="2949897"/>
            <a:ext cx="3122971" cy="1253401"/>
          </a:xfrm>
          <a:custGeom>
            <a:avLst/>
            <a:gdLst/>
            <a:ahLst/>
            <a:cxnLst/>
            <a:rect r="r" b="b" t="t" l="l"/>
            <a:pathLst>
              <a:path h="1253401" w="3122971">
                <a:moveTo>
                  <a:pt x="0" y="0"/>
                </a:moveTo>
                <a:lnTo>
                  <a:pt x="3122970" y="0"/>
                </a:lnTo>
                <a:lnTo>
                  <a:pt x="3122970" y="1253401"/>
                </a:lnTo>
                <a:lnTo>
                  <a:pt x="0" y="1253401"/>
                </a:lnTo>
                <a:lnTo>
                  <a:pt x="0" y="0"/>
                </a:lnTo>
                <a:close/>
              </a:path>
            </a:pathLst>
          </a:custGeom>
          <a:blipFill>
            <a:blip r:embed="rId5"/>
            <a:stretch>
              <a:fillRect l="0" t="0" r="0" b="0"/>
            </a:stretch>
          </a:blipFill>
        </p:spPr>
      </p:sp>
      <p:sp>
        <p:nvSpPr>
          <p:cNvPr name="Freeform 13" id="13"/>
          <p:cNvSpPr/>
          <p:nvPr/>
        </p:nvSpPr>
        <p:spPr>
          <a:xfrm flipH="false" flipV="false" rot="0">
            <a:off x="7972626" y="4940160"/>
            <a:ext cx="3837567" cy="4745060"/>
          </a:xfrm>
          <a:custGeom>
            <a:avLst/>
            <a:gdLst/>
            <a:ahLst/>
            <a:cxnLst/>
            <a:rect r="r" b="b" t="t" l="l"/>
            <a:pathLst>
              <a:path h="4745060" w="3837567">
                <a:moveTo>
                  <a:pt x="0" y="0"/>
                </a:moveTo>
                <a:lnTo>
                  <a:pt x="3837567" y="0"/>
                </a:lnTo>
                <a:lnTo>
                  <a:pt x="3837567" y="4745060"/>
                </a:lnTo>
                <a:lnTo>
                  <a:pt x="0" y="4745060"/>
                </a:lnTo>
                <a:lnTo>
                  <a:pt x="0" y="0"/>
                </a:lnTo>
                <a:close/>
              </a:path>
            </a:pathLst>
          </a:custGeom>
          <a:blipFill>
            <a:blip r:embed="rId6"/>
            <a:stretch>
              <a:fillRect l="0" t="0" r="0" b="0"/>
            </a:stretch>
          </a:blipFill>
        </p:spPr>
      </p:sp>
      <p:sp>
        <p:nvSpPr>
          <p:cNvPr name="Freeform 14" id="14"/>
          <p:cNvSpPr/>
          <p:nvPr/>
        </p:nvSpPr>
        <p:spPr>
          <a:xfrm flipH="false" flipV="false" rot="0">
            <a:off x="12001487" y="2126140"/>
            <a:ext cx="4620487" cy="7559079"/>
          </a:xfrm>
          <a:custGeom>
            <a:avLst/>
            <a:gdLst/>
            <a:ahLst/>
            <a:cxnLst/>
            <a:rect r="r" b="b" t="t" l="l"/>
            <a:pathLst>
              <a:path h="7559079" w="4620487">
                <a:moveTo>
                  <a:pt x="0" y="0"/>
                </a:moveTo>
                <a:lnTo>
                  <a:pt x="4620487" y="0"/>
                </a:lnTo>
                <a:lnTo>
                  <a:pt x="4620487" y="7559080"/>
                </a:lnTo>
                <a:lnTo>
                  <a:pt x="0" y="7559080"/>
                </a:lnTo>
                <a:lnTo>
                  <a:pt x="0" y="0"/>
                </a:lnTo>
                <a:close/>
              </a:path>
            </a:pathLst>
          </a:custGeom>
          <a:blipFill>
            <a:blip r:embed="rId7"/>
            <a:stretch>
              <a:fillRect l="0" t="0" r="0" b="0"/>
            </a:stretch>
          </a:blipFill>
        </p:spPr>
      </p:sp>
      <p:sp>
        <p:nvSpPr>
          <p:cNvPr name="TextBox 15" id="15"/>
          <p:cNvSpPr txBox="true"/>
          <p:nvPr/>
        </p:nvSpPr>
        <p:spPr>
          <a:xfrm rot="0">
            <a:off x="9206594" y="4231440"/>
            <a:ext cx="1369632" cy="423451"/>
          </a:xfrm>
          <a:prstGeom prst="rect">
            <a:avLst/>
          </a:prstGeom>
        </p:spPr>
        <p:txBody>
          <a:bodyPr anchor="t" rtlCol="false" tIns="0" lIns="0" bIns="0" rIns="0">
            <a:spAutoFit/>
          </a:bodyPr>
          <a:lstStyle/>
          <a:p>
            <a:pPr algn="ctr">
              <a:lnSpc>
                <a:spcPts val="3255"/>
              </a:lnSpc>
              <a:spcBef>
                <a:spcPct val="0"/>
              </a:spcBef>
            </a:pPr>
            <a:r>
              <a:rPr lang="en-US" sz="2199" spc="-87">
                <a:solidFill>
                  <a:srgbClr val="000000"/>
                </a:solidFill>
                <a:latin typeface="윤고딕 Bold"/>
                <a:ea typeface="윤고딕 Bold"/>
                <a:cs typeface="윤고딕 Bold"/>
                <a:sym typeface="윤고딕 Bold"/>
              </a:rPr>
              <a:t>Animator</a:t>
            </a:r>
          </a:p>
        </p:txBody>
      </p:sp>
      <p:sp>
        <p:nvSpPr>
          <p:cNvPr name="TextBox 16" id="16"/>
          <p:cNvSpPr txBox="true"/>
          <p:nvPr/>
        </p:nvSpPr>
        <p:spPr>
          <a:xfrm rot="0">
            <a:off x="834785" y="9262422"/>
            <a:ext cx="1511917" cy="459665"/>
          </a:xfrm>
          <a:prstGeom prst="rect">
            <a:avLst/>
          </a:prstGeom>
        </p:spPr>
        <p:txBody>
          <a:bodyPr anchor="t" rtlCol="false" tIns="0" lIns="0" bIns="0" rIns="0">
            <a:spAutoFit/>
          </a:bodyPr>
          <a:lstStyle/>
          <a:p>
            <a:pPr algn="ctr">
              <a:lnSpc>
                <a:spcPts val="3551"/>
              </a:lnSpc>
              <a:spcBef>
                <a:spcPct val="0"/>
              </a:spcBef>
            </a:pPr>
            <a:r>
              <a:rPr lang="en-US" sz="2400" spc="-96">
                <a:solidFill>
                  <a:srgbClr val="000000"/>
                </a:solidFill>
                <a:latin typeface="윤고딕 Bold"/>
                <a:ea typeface="윤고딕 Bold"/>
                <a:cs typeface="윤고딕 Bold"/>
                <a:sym typeface="윤고딕 Bold"/>
              </a:rPr>
              <a:t>멈춤</a:t>
            </a:r>
          </a:p>
        </p:txBody>
      </p:sp>
      <p:sp>
        <p:nvSpPr>
          <p:cNvPr name="TextBox 17" id="17"/>
          <p:cNvSpPr txBox="true"/>
          <p:nvPr/>
        </p:nvSpPr>
        <p:spPr>
          <a:xfrm rot="0">
            <a:off x="3478754" y="9262422"/>
            <a:ext cx="1511917" cy="459665"/>
          </a:xfrm>
          <a:prstGeom prst="rect">
            <a:avLst/>
          </a:prstGeom>
        </p:spPr>
        <p:txBody>
          <a:bodyPr anchor="t" rtlCol="false" tIns="0" lIns="0" bIns="0" rIns="0">
            <a:spAutoFit/>
          </a:bodyPr>
          <a:lstStyle/>
          <a:p>
            <a:pPr algn="ctr">
              <a:lnSpc>
                <a:spcPts val="3551"/>
              </a:lnSpc>
              <a:spcBef>
                <a:spcPct val="0"/>
              </a:spcBef>
            </a:pPr>
            <a:r>
              <a:rPr lang="en-US" sz="2400" spc="-96">
                <a:solidFill>
                  <a:srgbClr val="000000"/>
                </a:solidFill>
                <a:latin typeface="윤고딕 Bold"/>
                <a:ea typeface="윤고딕 Bold"/>
                <a:cs typeface="윤고딕 Bold"/>
                <a:sym typeface="윤고딕 Bold"/>
              </a:rPr>
              <a:t>걷기</a:t>
            </a:r>
          </a:p>
        </p:txBody>
      </p:sp>
      <p:sp>
        <p:nvSpPr>
          <p:cNvPr name="TextBox 18" id="18"/>
          <p:cNvSpPr txBox="true"/>
          <p:nvPr/>
        </p:nvSpPr>
        <p:spPr>
          <a:xfrm rot="0">
            <a:off x="5949216" y="9262422"/>
            <a:ext cx="1511917" cy="459665"/>
          </a:xfrm>
          <a:prstGeom prst="rect">
            <a:avLst/>
          </a:prstGeom>
        </p:spPr>
        <p:txBody>
          <a:bodyPr anchor="t" rtlCol="false" tIns="0" lIns="0" bIns="0" rIns="0">
            <a:spAutoFit/>
          </a:bodyPr>
          <a:lstStyle/>
          <a:p>
            <a:pPr algn="ctr">
              <a:lnSpc>
                <a:spcPts val="3551"/>
              </a:lnSpc>
              <a:spcBef>
                <a:spcPct val="0"/>
              </a:spcBef>
            </a:pPr>
            <a:r>
              <a:rPr lang="en-US" sz="2400" spc="-96">
                <a:solidFill>
                  <a:srgbClr val="000000"/>
                </a:solidFill>
                <a:latin typeface="윤고딕 Bold"/>
                <a:ea typeface="윤고딕 Bold"/>
                <a:cs typeface="윤고딕 Bold"/>
                <a:sym typeface="윤고딕 Bold"/>
              </a:rPr>
              <a:t>뛰기기</a:t>
            </a:r>
          </a:p>
        </p:txBody>
      </p:sp>
      <p:sp>
        <p:nvSpPr>
          <p:cNvPr name="TextBox 19" id="19"/>
          <p:cNvSpPr txBox="true"/>
          <p:nvPr/>
        </p:nvSpPr>
        <p:spPr>
          <a:xfrm rot="0">
            <a:off x="8628603" y="9710855"/>
            <a:ext cx="2525613" cy="459665"/>
          </a:xfrm>
          <a:prstGeom prst="rect">
            <a:avLst/>
          </a:prstGeom>
        </p:spPr>
        <p:txBody>
          <a:bodyPr anchor="t" rtlCol="false" tIns="0" lIns="0" bIns="0" rIns="0">
            <a:spAutoFit/>
          </a:bodyPr>
          <a:lstStyle/>
          <a:p>
            <a:pPr algn="ctr">
              <a:lnSpc>
                <a:spcPts val="3551"/>
              </a:lnSpc>
              <a:spcBef>
                <a:spcPct val="0"/>
              </a:spcBef>
            </a:pPr>
            <a:r>
              <a:rPr lang="en-US" sz="2400" spc="-96">
                <a:solidFill>
                  <a:srgbClr val="000000"/>
                </a:solidFill>
                <a:latin typeface="윤고딕 Bold"/>
                <a:ea typeface="윤고딕 Bold"/>
                <a:cs typeface="윤고딕 Bold"/>
                <a:sym typeface="윤고딕 Bold"/>
              </a:rPr>
              <a:t>Camera 스크립트</a:t>
            </a:r>
          </a:p>
        </p:txBody>
      </p:sp>
      <p:sp>
        <p:nvSpPr>
          <p:cNvPr name="TextBox 20" id="20"/>
          <p:cNvSpPr txBox="true"/>
          <p:nvPr/>
        </p:nvSpPr>
        <p:spPr>
          <a:xfrm rot="0">
            <a:off x="12326239" y="9710855"/>
            <a:ext cx="3970983" cy="459665"/>
          </a:xfrm>
          <a:prstGeom prst="rect">
            <a:avLst/>
          </a:prstGeom>
        </p:spPr>
        <p:txBody>
          <a:bodyPr anchor="t" rtlCol="false" tIns="0" lIns="0" bIns="0" rIns="0">
            <a:spAutoFit/>
          </a:bodyPr>
          <a:lstStyle/>
          <a:p>
            <a:pPr algn="ctr">
              <a:lnSpc>
                <a:spcPts val="3551"/>
              </a:lnSpc>
              <a:spcBef>
                <a:spcPct val="0"/>
              </a:spcBef>
            </a:pPr>
            <a:r>
              <a:rPr lang="en-US" sz="2400" spc="-96">
                <a:solidFill>
                  <a:srgbClr val="000000"/>
                </a:solidFill>
                <a:latin typeface="윤고딕 Bold"/>
                <a:ea typeface="윤고딕 Bold"/>
                <a:cs typeface="윤고딕 Bold"/>
                <a:sym typeface="윤고딕 Bold"/>
              </a:rPr>
              <a:t>playermovement 스크립트</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TextBox 2" id="2"/>
          <p:cNvSpPr txBox="true"/>
          <p:nvPr/>
        </p:nvSpPr>
        <p:spPr>
          <a:xfrm rot="0">
            <a:off x="5630042" y="960707"/>
            <a:ext cx="7027917" cy="1479792"/>
          </a:xfrm>
          <a:prstGeom prst="rect">
            <a:avLst/>
          </a:prstGeom>
        </p:spPr>
        <p:txBody>
          <a:bodyPr anchor="t" rtlCol="false" tIns="0" lIns="0" bIns="0" rIns="0">
            <a:spAutoFit/>
          </a:bodyPr>
          <a:lstStyle/>
          <a:p>
            <a:pPr algn="ctr">
              <a:lnSpc>
                <a:spcPts val="11480"/>
              </a:lnSpc>
            </a:pPr>
            <a:r>
              <a:rPr lang="en-US" sz="8200">
                <a:solidFill>
                  <a:srgbClr val="366E1E"/>
                </a:solidFill>
                <a:latin typeface="윤고딕 Bold"/>
                <a:ea typeface="윤고딕 Bold"/>
                <a:cs typeface="윤고딕 Bold"/>
                <a:sym typeface="윤고딕 Bold"/>
              </a:rPr>
              <a:t>목차</a:t>
            </a:r>
          </a:p>
        </p:txBody>
      </p:sp>
      <p:sp>
        <p:nvSpPr>
          <p:cNvPr name="Freeform 3" id="3"/>
          <p:cNvSpPr/>
          <p:nvPr/>
        </p:nvSpPr>
        <p:spPr>
          <a:xfrm flipH="false" flipV="false" rot="-2424485">
            <a:off x="-1819300" y="8309459"/>
            <a:ext cx="6859897" cy="6935558"/>
          </a:xfrm>
          <a:custGeom>
            <a:avLst/>
            <a:gdLst/>
            <a:ahLst/>
            <a:cxnLst/>
            <a:rect r="r" b="b" t="t" l="l"/>
            <a:pathLst>
              <a:path h="6935558" w="6859897">
                <a:moveTo>
                  <a:pt x="0" y="0"/>
                </a:moveTo>
                <a:lnTo>
                  <a:pt x="6859898" y="0"/>
                </a:lnTo>
                <a:lnTo>
                  <a:pt x="6859898" y="6935558"/>
                </a:lnTo>
                <a:lnTo>
                  <a:pt x="0" y="6935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1216" y="7380047"/>
            <a:ext cx="3979831" cy="4842715"/>
          </a:xfrm>
          <a:custGeom>
            <a:avLst/>
            <a:gdLst/>
            <a:ahLst/>
            <a:cxnLst/>
            <a:rect r="r" b="b" t="t" l="l"/>
            <a:pathLst>
              <a:path h="4842715" w="3979831">
                <a:moveTo>
                  <a:pt x="0" y="0"/>
                </a:moveTo>
                <a:lnTo>
                  <a:pt x="3979832" y="0"/>
                </a:lnTo>
                <a:lnTo>
                  <a:pt x="3979832" y="4842715"/>
                </a:lnTo>
                <a:lnTo>
                  <a:pt x="0" y="4842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97959" y="-286071"/>
            <a:ext cx="10989880" cy="2817406"/>
          </a:xfrm>
          <a:custGeom>
            <a:avLst/>
            <a:gdLst/>
            <a:ahLst/>
            <a:cxnLst/>
            <a:rect r="r" b="b" t="t" l="l"/>
            <a:pathLst>
              <a:path h="2817406" w="10989880">
                <a:moveTo>
                  <a:pt x="0" y="0"/>
                </a:moveTo>
                <a:lnTo>
                  <a:pt x="10989880" y="0"/>
                </a:lnTo>
                <a:lnTo>
                  <a:pt x="10989880" y="2817406"/>
                </a:lnTo>
                <a:lnTo>
                  <a:pt x="0" y="2817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53173" y="-614461"/>
            <a:ext cx="4116048" cy="6284043"/>
          </a:xfrm>
          <a:custGeom>
            <a:avLst/>
            <a:gdLst/>
            <a:ahLst/>
            <a:cxnLst/>
            <a:rect r="r" b="b" t="t" l="l"/>
            <a:pathLst>
              <a:path h="6284043" w="4116048">
                <a:moveTo>
                  <a:pt x="0" y="0"/>
                </a:moveTo>
                <a:lnTo>
                  <a:pt x="4116048" y="0"/>
                </a:lnTo>
                <a:lnTo>
                  <a:pt x="4116048" y="6284044"/>
                </a:lnTo>
                <a:lnTo>
                  <a:pt x="0" y="6284044"/>
                </a:lnTo>
                <a:lnTo>
                  <a:pt x="0" y="0"/>
                </a:lnTo>
                <a:close/>
              </a:path>
            </a:pathLst>
          </a:custGeom>
          <a:blipFill>
            <a:blip r:embed="rId8"/>
            <a:stretch>
              <a:fillRect l="0" t="0" r="0" b="0"/>
            </a:stretch>
          </a:blipFill>
        </p:spPr>
      </p:sp>
      <p:sp>
        <p:nvSpPr>
          <p:cNvPr name="Freeform 7" id="7"/>
          <p:cNvSpPr/>
          <p:nvPr/>
        </p:nvSpPr>
        <p:spPr>
          <a:xfrm flipH="false" flipV="false" rot="0">
            <a:off x="13687574" y="7100643"/>
            <a:ext cx="4569257" cy="6975964"/>
          </a:xfrm>
          <a:custGeom>
            <a:avLst/>
            <a:gdLst/>
            <a:ahLst/>
            <a:cxnLst/>
            <a:rect r="r" b="b" t="t" l="l"/>
            <a:pathLst>
              <a:path h="6975964" w="4569257">
                <a:moveTo>
                  <a:pt x="0" y="0"/>
                </a:moveTo>
                <a:lnTo>
                  <a:pt x="4569257" y="0"/>
                </a:lnTo>
                <a:lnTo>
                  <a:pt x="4569257" y="6975964"/>
                </a:lnTo>
                <a:lnTo>
                  <a:pt x="0" y="6975964"/>
                </a:lnTo>
                <a:lnTo>
                  <a:pt x="0" y="0"/>
                </a:lnTo>
                <a:close/>
              </a:path>
            </a:pathLst>
          </a:custGeom>
          <a:blipFill>
            <a:blip r:embed="rId8"/>
            <a:stretch>
              <a:fillRect l="0" t="0" r="0" b="0"/>
            </a:stretch>
          </a:blipFill>
        </p:spPr>
      </p:sp>
      <p:sp>
        <p:nvSpPr>
          <p:cNvPr name="Freeform 8" id="8"/>
          <p:cNvSpPr/>
          <p:nvPr/>
        </p:nvSpPr>
        <p:spPr>
          <a:xfrm flipH="false" flipV="false" rot="0">
            <a:off x="14271274" y="1062206"/>
            <a:ext cx="2988026" cy="896408"/>
          </a:xfrm>
          <a:custGeom>
            <a:avLst/>
            <a:gdLst/>
            <a:ahLst/>
            <a:cxnLst/>
            <a:rect r="r" b="b" t="t" l="l"/>
            <a:pathLst>
              <a:path h="896408" w="2988026">
                <a:moveTo>
                  <a:pt x="0" y="0"/>
                </a:moveTo>
                <a:lnTo>
                  <a:pt x="2988026" y="0"/>
                </a:lnTo>
                <a:lnTo>
                  <a:pt x="2988026" y="896408"/>
                </a:lnTo>
                <a:lnTo>
                  <a:pt x="0" y="8964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25151" y="2191600"/>
            <a:ext cx="2988026" cy="896408"/>
          </a:xfrm>
          <a:custGeom>
            <a:avLst/>
            <a:gdLst/>
            <a:ahLst/>
            <a:cxnLst/>
            <a:rect r="r" b="b" t="t" l="l"/>
            <a:pathLst>
              <a:path h="896408" w="2988026">
                <a:moveTo>
                  <a:pt x="0" y="0"/>
                </a:moveTo>
                <a:lnTo>
                  <a:pt x="2988026" y="0"/>
                </a:lnTo>
                <a:lnTo>
                  <a:pt x="2988026" y="896408"/>
                </a:lnTo>
                <a:lnTo>
                  <a:pt x="0" y="8964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610649" y="2873521"/>
            <a:ext cx="640174" cy="64017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4415"/>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100"/>
                </a:lnSpc>
              </a:pPr>
              <a:r>
                <a:rPr lang="en-US" sz="2000" spc="176">
                  <a:solidFill>
                    <a:srgbClr val="FFFFFF"/>
                  </a:solidFill>
                  <a:latin typeface="윤고딕 Semi-Bold"/>
                  <a:ea typeface="윤고딕 Semi-Bold"/>
                  <a:cs typeface="윤고딕 Semi-Bold"/>
                  <a:sym typeface="윤고딕 Semi-Bold"/>
                </a:rPr>
                <a:t>01</a:t>
              </a:r>
            </a:p>
          </p:txBody>
        </p:sp>
      </p:grpSp>
      <p:grpSp>
        <p:nvGrpSpPr>
          <p:cNvPr name="Group 13" id="13"/>
          <p:cNvGrpSpPr/>
          <p:nvPr/>
        </p:nvGrpSpPr>
        <p:grpSpPr>
          <a:xfrm rot="0">
            <a:off x="7097128" y="2873521"/>
            <a:ext cx="640174" cy="64017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4415"/>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3100"/>
                </a:lnSpc>
              </a:pPr>
              <a:r>
                <a:rPr lang="en-US" sz="2000" spc="176">
                  <a:solidFill>
                    <a:srgbClr val="FFFFFF"/>
                  </a:solidFill>
                  <a:latin typeface="윤고딕 Semi-Bold"/>
                  <a:ea typeface="윤고딕 Semi-Bold"/>
                  <a:cs typeface="윤고딕 Semi-Bold"/>
                  <a:sym typeface="윤고딕 Semi-Bold"/>
                </a:rPr>
                <a:t>02</a:t>
              </a:r>
            </a:p>
          </p:txBody>
        </p:sp>
      </p:grpSp>
      <p:grpSp>
        <p:nvGrpSpPr>
          <p:cNvPr name="Group 16" id="16"/>
          <p:cNvGrpSpPr/>
          <p:nvPr/>
        </p:nvGrpSpPr>
        <p:grpSpPr>
          <a:xfrm rot="0">
            <a:off x="7179689" y="6200918"/>
            <a:ext cx="640174" cy="64017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4415"/>
            </a:solidFill>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3100"/>
                </a:lnSpc>
              </a:pPr>
              <a:r>
                <a:rPr lang="en-US" sz="2000" spc="176">
                  <a:solidFill>
                    <a:srgbClr val="FFFFFF"/>
                  </a:solidFill>
                  <a:latin typeface="윤고딕 Semi-Bold"/>
                  <a:ea typeface="윤고딕 Semi-Bold"/>
                  <a:cs typeface="윤고딕 Semi-Bold"/>
                  <a:sym typeface="윤고딕 Semi-Bold"/>
                </a:rPr>
                <a:t>05</a:t>
              </a:r>
            </a:p>
          </p:txBody>
        </p:sp>
      </p:grpSp>
      <p:grpSp>
        <p:nvGrpSpPr>
          <p:cNvPr name="Group 19" id="19"/>
          <p:cNvGrpSpPr/>
          <p:nvPr/>
        </p:nvGrpSpPr>
        <p:grpSpPr>
          <a:xfrm rot="0">
            <a:off x="1500478" y="6063598"/>
            <a:ext cx="640174" cy="6401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4415"/>
            </a:solidFill>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a:lnSpc>
                  <a:spcPts val="3100"/>
                </a:lnSpc>
              </a:pPr>
              <a:r>
                <a:rPr lang="en-US" sz="2000" spc="176">
                  <a:solidFill>
                    <a:srgbClr val="FFFFFF"/>
                  </a:solidFill>
                  <a:latin typeface="윤고딕 Semi-Bold"/>
                  <a:ea typeface="윤고딕 Semi-Bold"/>
                  <a:cs typeface="윤고딕 Semi-Bold"/>
                  <a:sym typeface="윤고딕 Semi-Bold"/>
                </a:rPr>
                <a:t>04</a:t>
              </a:r>
            </a:p>
          </p:txBody>
        </p:sp>
      </p:grpSp>
      <p:sp>
        <p:nvSpPr>
          <p:cNvPr name="TextBox 22" id="22"/>
          <p:cNvSpPr txBox="true"/>
          <p:nvPr/>
        </p:nvSpPr>
        <p:spPr>
          <a:xfrm rot="0">
            <a:off x="2485701" y="2925676"/>
            <a:ext cx="2005230" cy="459665"/>
          </a:xfrm>
          <a:prstGeom prst="rect">
            <a:avLst/>
          </a:prstGeom>
        </p:spPr>
        <p:txBody>
          <a:bodyPr anchor="t" rtlCol="false" tIns="0" lIns="0" bIns="0" rIns="0">
            <a:spAutoFit/>
          </a:bodyPr>
          <a:lstStyle/>
          <a:p>
            <a:pPr algn="l">
              <a:lnSpc>
                <a:spcPts val="3551"/>
              </a:lnSpc>
            </a:pPr>
            <a:r>
              <a:rPr lang="en-US" sz="2400" spc="-96">
                <a:solidFill>
                  <a:srgbClr val="2F4415"/>
                </a:solidFill>
                <a:latin typeface="윤고딕 Bold"/>
                <a:ea typeface="윤고딕 Bold"/>
                <a:cs typeface="윤고딕 Bold"/>
                <a:sym typeface="윤고딕 Bold"/>
              </a:rPr>
              <a:t>프로젝트 개요</a:t>
            </a:r>
          </a:p>
        </p:txBody>
      </p:sp>
      <p:sp>
        <p:nvSpPr>
          <p:cNvPr name="TextBox 23" id="23"/>
          <p:cNvSpPr txBox="true"/>
          <p:nvPr/>
        </p:nvSpPr>
        <p:spPr>
          <a:xfrm rot="0">
            <a:off x="8030191" y="2938638"/>
            <a:ext cx="3516588" cy="459665"/>
          </a:xfrm>
          <a:prstGeom prst="rect">
            <a:avLst/>
          </a:prstGeom>
        </p:spPr>
        <p:txBody>
          <a:bodyPr anchor="t" rtlCol="false" tIns="0" lIns="0" bIns="0" rIns="0">
            <a:spAutoFit/>
          </a:bodyPr>
          <a:lstStyle/>
          <a:p>
            <a:pPr algn="l">
              <a:lnSpc>
                <a:spcPts val="3551"/>
              </a:lnSpc>
            </a:pPr>
            <a:r>
              <a:rPr lang="en-US" sz="2400" spc="-96">
                <a:solidFill>
                  <a:srgbClr val="2F4415"/>
                </a:solidFill>
                <a:latin typeface="윤고딕 Bold"/>
                <a:ea typeface="윤고딕 Bold"/>
                <a:cs typeface="윤고딕 Bold"/>
                <a:sym typeface="윤고딕 Bold"/>
              </a:rPr>
              <a:t>프로젝트 팀 구성 및 역할</a:t>
            </a:r>
          </a:p>
        </p:txBody>
      </p:sp>
      <p:sp>
        <p:nvSpPr>
          <p:cNvPr name="TextBox 24" id="24"/>
          <p:cNvSpPr txBox="true"/>
          <p:nvPr/>
        </p:nvSpPr>
        <p:spPr>
          <a:xfrm rot="0">
            <a:off x="8079298" y="6307485"/>
            <a:ext cx="3418374" cy="459665"/>
          </a:xfrm>
          <a:prstGeom prst="rect">
            <a:avLst/>
          </a:prstGeom>
        </p:spPr>
        <p:txBody>
          <a:bodyPr anchor="t" rtlCol="false" tIns="0" lIns="0" bIns="0" rIns="0">
            <a:spAutoFit/>
          </a:bodyPr>
          <a:lstStyle/>
          <a:p>
            <a:pPr algn="l">
              <a:lnSpc>
                <a:spcPts val="3551"/>
              </a:lnSpc>
            </a:pPr>
            <a:r>
              <a:rPr lang="en-US" sz="2400" spc="-96">
                <a:solidFill>
                  <a:srgbClr val="2F4415"/>
                </a:solidFill>
                <a:latin typeface="윤고딕 Bold"/>
                <a:ea typeface="윤고딕 Bold"/>
                <a:cs typeface="윤고딕 Bold"/>
                <a:sym typeface="윤고딕 Bold"/>
              </a:rPr>
              <a:t>서비스 영상 소개 및 시연</a:t>
            </a:r>
          </a:p>
        </p:txBody>
      </p:sp>
      <p:sp>
        <p:nvSpPr>
          <p:cNvPr name="TextBox 25" id="25"/>
          <p:cNvSpPr txBox="true"/>
          <p:nvPr/>
        </p:nvSpPr>
        <p:spPr>
          <a:xfrm rot="0">
            <a:off x="2430338" y="6115752"/>
            <a:ext cx="2839653" cy="459665"/>
          </a:xfrm>
          <a:prstGeom prst="rect">
            <a:avLst/>
          </a:prstGeom>
        </p:spPr>
        <p:txBody>
          <a:bodyPr anchor="t" rtlCol="false" tIns="0" lIns="0" bIns="0" rIns="0">
            <a:spAutoFit/>
          </a:bodyPr>
          <a:lstStyle/>
          <a:p>
            <a:pPr algn="l">
              <a:lnSpc>
                <a:spcPts val="3551"/>
              </a:lnSpc>
            </a:pPr>
            <a:r>
              <a:rPr lang="en-US" sz="2400" spc="-96">
                <a:solidFill>
                  <a:srgbClr val="2F4415"/>
                </a:solidFill>
                <a:latin typeface="윤고딕 Bold"/>
                <a:ea typeface="윤고딕 Bold"/>
                <a:cs typeface="윤고딕 Bold"/>
                <a:sym typeface="윤고딕 Bold"/>
              </a:rPr>
              <a:t>마무리 및 향후 계획</a:t>
            </a:r>
          </a:p>
        </p:txBody>
      </p:sp>
      <p:sp>
        <p:nvSpPr>
          <p:cNvPr name="TextBox 26" id="26"/>
          <p:cNvSpPr txBox="true"/>
          <p:nvPr/>
        </p:nvSpPr>
        <p:spPr>
          <a:xfrm rot="0">
            <a:off x="2723215" y="3519162"/>
            <a:ext cx="2546776" cy="459665"/>
          </a:xfrm>
          <a:prstGeom prst="rect">
            <a:avLst/>
          </a:prstGeom>
        </p:spPr>
        <p:txBody>
          <a:bodyPr anchor="t" rtlCol="false" tIns="0" lIns="0" bIns="0" rIns="0">
            <a:spAutoFit/>
          </a:bodyPr>
          <a:lstStyle/>
          <a:p>
            <a:pPr algn="l">
              <a:lnSpc>
                <a:spcPts val="3551"/>
              </a:lnSpc>
            </a:pPr>
            <a:r>
              <a:rPr lang="en-US" sz="2400" spc="-96">
                <a:solidFill>
                  <a:srgbClr val="2F4415"/>
                </a:solidFill>
                <a:latin typeface="윤고딕 Bold"/>
                <a:ea typeface="윤고딕 Bold"/>
                <a:cs typeface="윤고딕 Bold"/>
                <a:sym typeface="윤고딕 Bold"/>
              </a:rPr>
              <a:t>주제 및 선정 배경</a:t>
            </a:r>
          </a:p>
        </p:txBody>
      </p:sp>
      <p:sp>
        <p:nvSpPr>
          <p:cNvPr name="TextBox 27" id="27"/>
          <p:cNvSpPr txBox="true"/>
          <p:nvPr/>
        </p:nvSpPr>
        <p:spPr>
          <a:xfrm rot="0">
            <a:off x="2723215" y="4179703"/>
            <a:ext cx="2315868" cy="459665"/>
          </a:xfrm>
          <a:prstGeom prst="rect">
            <a:avLst/>
          </a:prstGeom>
        </p:spPr>
        <p:txBody>
          <a:bodyPr anchor="t" rtlCol="false" tIns="0" lIns="0" bIns="0" rIns="0">
            <a:spAutoFit/>
          </a:bodyPr>
          <a:lstStyle/>
          <a:p>
            <a:pPr algn="l">
              <a:lnSpc>
                <a:spcPts val="3551"/>
              </a:lnSpc>
            </a:pPr>
            <a:r>
              <a:rPr lang="en-US" sz="2400" spc="-96">
                <a:solidFill>
                  <a:srgbClr val="2F4415"/>
                </a:solidFill>
                <a:latin typeface="윤고딕 Bold"/>
                <a:ea typeface="윤고딕 Bold"/>
                <a:cs typeface="윤고딕 Bold"/>
                <a:sym typeface="윤고딕 Bold"/>
              </a:rPr>
              <a:t>특장점 및 차별점</a:t>
            </a:r>
          </a:p>
        </p:txBody>
      </p:sp>
      <p:grpSp>
        <p:nvGrpSpPr>
          <p:cNvPr name="Group 28" id="28"/>
          <p:cNvGrpSpPr/>
          <p:nvPr/>
        </p:nvGrpSpPr>
        <p:grpSpPr>
          <a:xfrm rot="0">
            <a:off x="12521569" y="2873521"/>
            <a:ext cx="640174" cy="64017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4415"/>
            </a:solidFill>
          </p:spPr>
        </p:sp>
        <p:sp>
          <p:nvSpPr>
            <p:cNvPr name="TextBox 30" id="30"/>
            <p:cNvSpPr txBox="true"/>
            <p:nvPr/>
          </p:nvSpPr>
          <p:spPr>
            <a:xfrm>
              <a:off x="76200" y="0"/>
              <a:ext cx="660400" cy="736600"/>
            </a:xfrm>
            <a:prstGeom prst="rect">
              <a:avLst/>
            </a:prstGeom>
          </p:spPr>
          <p:txBody>
            <a:bodyPr anchor="ctr" rtlCol="false" tIns="50800" lIns="50800" bIns="50800" rIns="50800"/>
            <a:lstStyle/>
            <a:p>
              <a:pPr algn="ctr">
                <a:lnSpc>
                  <a:spcPts val="3100"/>
                </a:lnSpc>
              </a:pPr>
              <a:r>
                <a:rPr lang="en-US" sz="2000" spc="176">
                  <a:solidFill>
                    <a:srgbClr val="FFFFFF"/>
                  </a:solidFill>
                  <a:latin typeface="윤고딕 Semi-Bold"/>
                  <a:ea typeface="윤고딕 Semi-Bold"/>
                  <a:cs typeface="윤고딕 Semi-Bold"/>
                  <a:sym typeface="윤고딕 Semi-Bold"/>
                </a:rPr>
                <a:t>03</a:t>
              </a:r>
            </a:p>
          </p:txBody>
        </p:sp>
      </p:grpSp>
      <p:sp>
        <p:nvSpPr>
          <p:cNvPr name="TextBox 31" id="31"/>
          <p:cNvSpPr txBox="true"/>
          <p:nvPr/>
        </p:nvSpPr>
        <p:spPr>
          <a:xfrm rot="0">
            <a:off x="13457018" y="2868915"/>
            <a:ext cx="4212239" cy="459665"/>
          </a:xfrm>
          <a:prstGeom prst="rect">
            <a:avLst/>
          </a:prstGeom>
        </p:spPr>
        <p:txBody>
          <a:bodyPr anchor="t" rtlCol="false" tIns="0" lIns="0" bIns="0" rIns="0">
            <a:spAutoFit/>
          </a:bodyPr>
          <a:lstStyle/>
          <a:p>
            <a:pPr algn="l">
              <a:lnSpc>
                <a:spcPts val="3551"/>
              </a:lnSpc>
            </a:pPr>
            <a:r>
              <a:rPr lang="en-US" sz="2400" spc="-96">
                <a:solidFill>
                  <a:srgbClr val="2F4415"/>
                </a:solidFill>
                <a:latin typeface="윤고딕 Bold"/>
                <a:ea typeface="윤고딕 Bold"/>
                <a:cs typeface="윤고딕 Bold"/>
                <a:sym typeface="윤고딕 Bold"/>
              </a:rPr>
              <a:t>프로젝트 구현 및 기대효과</a:t>
            </a:r>
          </a:p>
        </p:txBody>
      </p:sp>
      <p:sp>
        <p:nvSpPr>
          <p:cNvPr name="TextBox 32" id="32"/>
          <p:cNvSpPr txBox="true"/>
          <p:nvPr/>
        </p:nvSpPr>
        <p:spPr>
          <a:xfrm rot="0">
            <a:off x="13687574" y="3519162"/>
            <a:ext cx="3866249" cy="928473"/>
          </a:xfrm>
          <a:prstGeom prst="rect">
            <a:avLst/>
          </a:prstGeom>
        </p:spPr>
        <p:txBody>
          <a:bodyPr anchor="t" rtlCol="false" tIns="0" lIns="0" bIns="0" rIns="0">
            <a:spAutoFit/>
          </a:bodyPr>
          <a:lstStyle/>
          <a:p>
            <a:pPr algn="l">
              <a:lnSpc>
                <a:spcPts val="3552"/>
              </a:lnSpc>
            </a:pPr>
            <a:r>
              <a:rPr lang="en-US" sz="2400" spc="-96">
                <a:solidFill>
                  <a:srgbClr val="2F4415"/>
                </a:solidFill>
                <a:latin typeface="윤고딕 Bold"/>
                <a:ea typeface="윤고딕 Bold"/>
                <a:cs typeface="윤고딕 Bold"/>
                <a:sym typeface="윤고딕 Bold"/>
              </a:rPr>
              <a:t>프로젝트 도식화</a:t>
            </a:r>
          </a:p>
          <a:p>
            <a:pPr algn="l">
              <a:lnSpc>
                <a:spcPts val="3552"/>
              </a:lnSpc>
            </a:pPr>
            <a:r>
              <a:rPr lang="en-US" sz="2400" spc="-96">
                <a:solidFill>
                  <a:srgbClr val="2F4415"/>
                </a:solidFill>
                <a:latin typeface="윤고딕 Bold"/>
                <a:ea typeface="윤고딕 Bold"/>
                <a:cs typeface="윤고딕 Bold"/>
                <a:sym typeface="윤고딕 Bold"/>
              </a:rPr>
              <a:t>활용도구</a:t>
            </a:r>
          </a:p>
        </p:txBody>
      </p:sp>
      <p:sp>
        <p:nvSpPr>
          <p:cNvPr name="TextBox 33" id="33"/>
          <p:cNvSpPr txBox="true"/>
          <p:nvPr/>
        </p:nvSpPr>
        <p:spPr>
          <a:xfrm rot="0">
            <a:off x="2723215" y="6764892"/>
            <a:ext cx="3077863" cy="907307"/>
          </a:xfrm>
          <a:prstGeom prst="rect">
            <a:avLst/>
          </a:prstGeom>
        </p:spPr>
        <p:txBody>
          <a:bodyPr anchor="t" rtlCol="false" tIns="0" lIns="0" bIns="0" rIns="0">
            <a:spAutoFit/>
          </a:bodyPr>
          <a:lstStyle/>
          <a:p>
            <a:pPr algn="l">
              <a:lnSpc>
                <a:spcPts val="3552"/>
              </a:lnSpc>
            </a:pPr>
            <a:r>
              <a:rPr lang="en-US" sz="2400" spc="-96">
                <a:solidFill>
                  <a:srgbClr val="2F4415"/>
                </a:solidFill>
                <a:latin typeface="윤고딕 Bold"/>
                <a:ea typeface="윤고딕 Bold"/>
                <a:cs typeface="윤고딕 Bold"/>
                <a:sym typeface="윤고딕 Bold"/>
              </a:rPr>
              <a:t>기대효과 및 </a:t>
            </a:r>
            <a:r>
              <a:rPr lang="en-US" sz="2400" spc="-96">
                <a:solidFill>
                  <a:srgbClr val="2F4415"/>
                </a:solidFill>
                <a:latin typeface="윤고딕 Bold"/>
                <a:ea typeface="윤고딕 Bold"/>
                <a:cs typeface="윤고딕 Bold"/>
                <a:sym typeface="윤고딕 Bold"/>
              </a:rPr>
              <a:t>활용방안 </a:t>
            </a:r>
          </a:p>
          <a:p>
            <a:pPr algn="l">
              <a:lnSpc>
                <a:spcPts val="3552"/>
              </a:lnSpc>
            </a:pPr>
          </a:p>
        </p:txBody>
      </p:sp>
      <p:sp>
        <p:nvSpPr>
          <p:cNvPr name="TextBox 34" id="34"/>
          <p:cNvSpPr txBox="true"/>
          <p:nvPr/>
        </p:nvSpPr>
        <p:spPr>
          <a:xfrm rot="0">
            <a:off x="14082539" y="4563168"/>
            <a:ext cx="1008622" cy="459665"/>
          </a:xfrm>
          <a:prstGeom prst="rect">
            <a:avLst/>
          </a:prstGeom>
        </p:spPr>
        <p:txBody>
          <a:bodyPr anchor="t" rtlCol="false" tIns="0" lIns="0" bIns="0" rIns="0">
            <a:spAutoFit/>
          </a:bodyPr>
          <a:lstStyle/>
          <a:p>
            <a:pPr algn="l">
              <a:lnSpc>
                <a:spcPts val="3552"/>
              </a:lnSpc>
            </a:pPr>
            <a:r>
              <a:rPr lang="en-US" sz="2400" spc="-96">
                <a:solidFill>
                  <a:srgbClr val="2F4415"/>
                </a:solidFill>
                <a:latin typeface="윤고딕 Bold"/>
                <a:ea typeface="윤고딕 Bold"/>
                <a:cs typeface="윤고딕 Bold"/>
                <a:sym typeface="윤고딕 Bold"/>
              </a:rPr>
              <a:t>Unity </a:t>
            </a:r>
          </a:p>
        </p:txBody>
      </p:sp>
      <p:sp>
        <p:nvSpPr>
          <p:cNvPr name="TextBox 35" id="35"/>
          <p:cNvSpPr txBox="true"/>
          <p:nvPr/>
        </p:nvSpPr>
        <p:spPr>
          <a:xfrm rot="0">
            <a:off x="14082539" y="5089507"/>
            <a:ext cx="2472924" cy="459665"/>
          </a:xfrm>
          <a:prstGeom prst="rect">
            <a:avLst/>
          </a:prstGeom>
        </p:spPr>
        <p:txBody>
          <a:bodyPr anchor="t" rtlCol="false" tIns="0" lIns="0" bIns="0" rIns="0">
            <a:spAutoFit/>
          </a:bodyPr>
          <a:lstStyle/>
          <a:p>
            <a:pPr algn="l">
              <a:lnSpc>
                <a:spcPts val="3552"/>
              </a:lnSpc>
            </a:pPr>
            <a:r>
              <a:rPr lang="en-US" sz="2400" spc="-96">
                <a:solidFill>
                  <a:srgbClr val="2F4415"/>
                </a:solidFill>
                <a:latin typeface="윤고딕 Bold"/>
                <a:ea typeface="윤고딕 Bold"/>
                <a:cs typeface="윤고딕 Bold"/>
                <a:sym typeface="윤고딕 Bold"/>
              </a:rPr>
              <a:t>Azure Services </a:t>
            </a:r>
          </a:p>
        </p:txBody>
      </p:sp>
      <p:sp>
        <p:nvSpPr>
          <p:cNvPr name="TextBox 36" id="36"/>
          <p:cNvSpPr txBox="true"/>
          <p:nvPr/>
        </p:nvSpPr>
        <p:spPr>
          <a:xfrm rot="0">
            <a:off x="2723215" y="7959007"/>
            <a:ext cx="4126723" cy="459665"/>
          </a:xfrm>
          <a:prstGeom prst="rect">
            <a:avLst/>
          </a:prstGeom>
        </p:spPr>
        <p:txBody>
          <a:bodyPr anchor="t" rtlCol="false" tIns="0" lIns="0" bIns="0" rIns="0">
            <a:spAutoFit/>
          </a:bodyPr>
          <a:lstStyle/>
          <a:p>
            <a:pPr algn="l">
              <a:lnSpc>
                <a:spcPts val="3551"/>
              </a:lnSpc>
            </a:pPr>
            <a:r>
              <a:rPr lang="en-US" sz="2400" spc="-96">
                <a:solidFill>
                  <a:srgbClr val="2F4415"/>
                </a:solidFill>
                <a:latin typeface="윤고딕 Bold"/>
                <a:ea typeface="윤고딕 Bold"/>
                <a:cs typeface="윤고딕 Bold"/>
                <a:sym typeface="윤고딕 Bold"/>
              </a:rPr>
              <a:t>AI 윤리 준수 여부</a:t>
            </a:r>
          </a:p>
        </p:txBody>
      </p:sp>
      <p:sp>
        <p:nvSpPr>
          <p:cNvPr name="TextBox 37" id="37"/>
          <p:cNvSpPr txBox="true"/>
          <p:nvPr/>
        </p:nvSpPr>
        <p:spPr>
          <a:xfrm rot="0">
            <a:off x="2723215" y="7365992"/>
            <a:ext cx="2944399" cy="459665"/>
          </a:xfrm>
          <a:prstGeom prst="rect">
            <a:avLst/>
          </a:prstGeom>
        </p:spPr>
        <p:txBody>
          <a:bodyPr anchor="t" rtlCol="false" tIns="0" lIns="0" bIns="0" rIns="0">
            <a:spAutoFit/>
          </a:bodyPr>
          <a:lstStyle/>
          <a:p>
            <a:pPr algn="ctr">
              <a:lnSpc>
                <a:spcPts val="3551"/>
              </a:lnSpc>
              <a:spcBef>
                <a:spcPct val="0"/>
              </a:spcBef>
            </a:pPr>
            <a:r>
              <a:rPr lang="en-US" sz="2400" spc="-96">
                <a:solidFill>
                  <a:srgbClr val="000000"/>
                </a:solidFill>
                <a:latin typeface="윤고딕 Bold"/>
                <a:ea typeface="윤고딕 Bold"/>
                <a:cs typeface="윤고딕 Bold"/>
                <a:sym typeface="윤고딕 Bold"/>
              </a:rPr>
              <a:t>개선 가능성 및 한계점</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20</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188972"/>
            <a:ext cx="8033281"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8" id="8"/>
          <p:cNvSpPr txBox="true"/>
          <p:nvPr/>
        </p:nvSpPr>
        <p:spPr>
          <a:xfrm rot="0">
            <a:off x="10855508" y="1274588"/>
            <a:ext cx="1578475" cy="567340"/>
          </a:xfrm>
          <a:prstGeom prst="rect">
            <a:avLst/>
          </a:prstGeom>
        </p:spPr>
        <p:txBody>
          <a:bodyPr anchor="t" rtlCol="false" tIns="0" lIns="0" bIns="0" rIns="0">
            <a:spAutoFit/>
          </a:bodyPr>
          <a:lstStyle/>
          <a:p>
            <a:pPr algn="ctr">
              <a:lnSpc>
                <a:spcPts val="4446"/>
              </a:lnSpc>
            </a:pPr>
            <a:r>
              <a:rPr lang="en-US" sz="3004" spc="-120">
                <a:solidFill>
                  <a:srgbClr val="2F4415"/>
                </a:solidFill>
                <a:latin typeface="윤고딕 Bold"/>
                <a:ea typeface="윤고딕 Bold"/>
                <a:cs typeface="윤고딕 Bold"/>
                <a:sym typeface="윤고딕 Bold"/>
              </a:rPr>
              <a:t>내부</a:t>
            </a:r>
          </a:p>
        </p:txBody>
      </p:sp>
      <p:sp>
        <p:nvSpPr>
          <p:cNvPr name="Freeform 9" id="9"/>
          <p:cNvSpPr/>
          <p:nvPr/>
        </p:nvSpPr>
        <p:spPr>
          <a:xfrm flipH="false" flipV="false" rot="0">
            <a:off x="2078482" y="4198502"/>
            <a:ext cx="14131036" cy="5617087"/>
          </a:xfrm>
          <a:custGeom>
            <a:avLst/>
            <a:gdLst/>
            <a:ahLst/>
            <a:cxnLst/>
            <a:rect r="r" b="b" t="t" l="l"/>
            <a:pathLst>
              <a:path h="5617087" w="14131036">
                <a:moveTo>
                  <a:pt x="0" y="0"/>
                </a:moveTo>
                <a:lnTo>
                  <a:pt x="14131036" y="0"/>
                </a:lnTo>
                <a:lnTo>
                  <a:pt x="14131036" y="5617087"/>
                </a:lnTo>
                <a:lnTo>
                  <a:pt x="0" y="5617087"/>
                </a:lnTo>
                <a:lnTo>
                  <a:pt x="0" y="0"/>
                </a:lnTo>
                <a:close/>
              </a:path>
            </a:pathLst>
          </a:custGeom>
          <a:blipFill>
            <a:blip r:embed="rId2"/>
            <a:stretch>
              <a:fillRect l="0" t="0" r="0" b="0"/>
            </a:stretch>
          </a:blipFill>
        </p:spPr>
      </p:sp>
      <p:sp>
        <p:nvSpPr>
          <p:cNvPr name="TextBox 10" id="10"/>
          <p:cNvSpPr txBox="true"/>
          <p:nvPr/>
        </p:nvSpPr>
        <p:spPr>
          <a:xfrm rot="0">
            <a:off x="2078482" y="2654398"/>
            <a:ext cx="5618185" cy="807921"/>
          </a:xfrm>
          <a:prstGeom prst="rect">
            <a:avLst/>
          </a:prstGeom>
        </p:spPr>
        <p:txBody>
          <a:bodyPr anchor="t" rtlCol="false" tIns="0" lIns="0" bIns="0" rIns="0">
            <a:spAutoFit/>
          </a:bodyPr>
          <a:lstStyle/>
          <a:p>
            <a:pPr algn="ctr">
              <a:lnSpc>
                <a:spcPts val="6370"/>
              </a:lnSpc>
            </a:pPr>
            <a:r>
              <a:rPr lang="en-US" sz="4304" spc="-172">
                <a:solidFill>
                  <a:srgbClr val="2F4415"/>
                </a:solidFill>
                <a:latin typeface="윤고딕 Bold"/>
                <a:ea typeface="윤고딕 Bold"/>
                <a:cs typeface="윤고딕 Bold"/>
                <a:sym typeface="윤고딕 Bold"/>
              </a:rPr>
              <a:t>게임 내 집안 전체 UI</a:t>
            </a:r>
          </a:p>
        </p:txBody>
      </p:sp>
      <p:sp>
        <p:nvSpPr>
          <p:cNvPr name="TextBox 11" id="11"/>
          <p:cNvSpPr txBox="true"/>
          <p:nvPr/>
        </p:nvSpPr>
        <p:spPr>
          <a:xfrm rot="0">
            <a:off x="8621356" y="2507459"/>
            <a:ext cx="6241646" cy="1155790"/>
          </a:xfrm>
          <a:prstGeom prst="rect">
            <a:avLst/>
          </a:prstGeom>
        </p:spPr>
        <p:txBody>
          <a:bodyPr anchor="t" rtlCol="false" tIns="0" lIns="0" bIns="0" rIns="0">
            <a:spAutoFit/>
          </a:bodyPr>
          <a:lstStyle/>
          <a:p>
            <a:pPr algn="ctr">
              <a:lnSpc>
                <a:spcPts val="4446"/>
              </a:lnSpc>
            </a:pPr>
            <a:r>
              <a:rPr lang="en-US" sz="3004" spc="-120">
                <a:solidFill>
                  <a:srgbClr val="2F4415"/>
                </a:solidFill>
                <a:latin typeface="윤고딕 Bold"/>
                <a:ea typeface="윤고딕 Bold"/>
                <a:cs typeface="윤고딕 Bold"/>
                <a:sym typeface="윤고딕 Bold"/>
              </a:rPr>
              <a:t>실내 캐릭터 이동 가능</a:t>
            </a:r>
          </a:p>
          <a:p>
            <a:pPr algn="ctr">
              <a:lnSpc>
                <a:spcPts val="4446"/>
              </a:lnSpc>
            </a:pPr>
            <a:r>
              <a:rPr lang="en-US" sz="3004" spc="-120">
                <a:solidFill>
                  <a:srgbClr val="2F4415"/>
                </a:solidFill>
                <a:latin typeface="윤고딕 Bold"/>
                <a:ea typeface="윤고딕 Bold"/>
                <a:cs typeface="윤고딕 Bold"/>
                <a:sym typeface="윤고딕 Bold"/>
              </a:rPr>
              <a:t>상호작용 가능 UI : 일기장, 선물 상자</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21</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188972"/>
            <a:ext cx="7871705"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8" id="8"/>
          <p:cNvSpPr txBox="true"/>
          <p:nvPr/>
        </p:nvSpPr>
        <p:spPr>
          <a:xfrm rot="0">
            <a:off x="10855508" y="1274588"/>
            <a:ext cx="1578475" cy="567340"/>
          </a:xfrm>
          <a:prstGeom prst="rect">
            <a:avLst/>
          </a:prstGeom>
        </p:spPr>
        <p:txBody>
          <a:bodyPr anchor="t" rtlCol="false" tIns="0" lIns="0" bIns="0" rIns="0">
            <a:spAutoFit/>
          </a:bodyPr>
          <a:lstStyle/>
          <a:p>
            <a:pPr algn="ctr">
              <a:lnSpc>
                <a:spcPts val="4446"/>
              </a:lnSpc>
            </a:pPr>
            <a:r>
              <a:rPr lang="en-US" sz="3004" spc="-120">
                <a:solidFill>
                  <a:srgbClr val="2F4415"/>
                </a:solidFill>
                <a:latin typeface="윤고딕 Bold"/>
                <a:ea typeface="윤고딕 Bold"/>
                <a:cs typeface="윤고딕 Bold"/>
                <a:sym typeface="윤고딕 Bold"/>
              </a:rPr>
              <a:t>내부</a:t>
            </a:r>
          </a:p>
        </p:txBody>
      </p:sp>
      <p:sp>
        <p:nvSpPr>
          <p:cNvPr name="Freeform 9" id="9"/>
          <p:cNvSpPr/>
          <p:nvPr/>
        </p:nvSpPr>
        <p:spPr>
          <a:xfrm flipH="false" flipV="false" rot="0">
            <a:off x="1156766" y="3289617"/>
            <a:ext cx="3783207" cy="3217494"/>
          </a:xfrm>
          <a:custGeom>
            <a:avLst/>
            <a:gdLst/>
            <a:ahLst/>
            <a:cxnLst/>
            <a:rect r="r" b="b" t="t" l="l"/>
            <a:pathLst>
              <a:path h="3217494" w="3783207">
                <a:moveTo>
                  <a:pt x="0" y="0"/>
                </a:moveTo>
                <a:lnTo>
                  <a:pt x="3783207" y="0"/>
                </a:lnTo>
                <a:lnTo>
                  <a:pt x="3783207" y="3217493"/>
                </a:lnTo>
                <a:lnTo>
                  <a:pt x="0" y="3217493"/>
                </a:lnTo>
                <a:lnTo>
                  <a:pt x="0" y="0"/>
                </a:lnTo>
                <a:close/>
              </a:path>
            </a:pathLst>
          </a:custGeom>
          <a:blipFill>
            <a:blip r:embed="rId2"/>
            <a:stretch>
              <a:fillRect l="0" t="0" r="0" b="0"/>
            </a:stretch>
          </a:blipFill>
        </p:spPr>
      </p:sp>
      <p:sp>
        <p:nvSpPr>
          <p:cNvPr name="Freeform 10" id="10"/>
          <p:cNvSpPr/>
          <p:nvPr/>
        </p:nvSpPr>
        <p:spPr>
          <a:xfrm flipH="false" flipV="false" rot="0">
            <a:off x="1156766" y="6769180"/>
            <a:ext cx="3783207" cy="3284555"/>
          </a:xfrm>
          <a:custGeom>
            <a:avLst/>
            <a:gdLst/>
            <a:ahLst/>
            <a:cxnLst/>
            <a:rect r="r" b="b" t="t" l="l"/>
            <a:pathLst>
              <a:path h="3284555" w="3783207">
                <a:moveTo>
                  <a:pt x="0" y="0"/>
                </a:moveTo>
                <a:lnTo>
                  <a:pt x="3783207" y="0"/>
                </a:lnTo>
                <a:lnTo>
                  <a:pt x="3783207" y="3284554"/>
                </a:lnTo>
                <a:lnTo>
                  <a:pt x="0" y="3284554"/>
                </a:lnTo>
                <a:lnTo>
                  <a:pt x="0" y="0"/>
                </a:lnTo>
                <a:close/>
              </a:path>
            </a:pathLst>
          </a:custGeom>
          <a:blipFill>
            <a:blip r:embed="rId3"/>
            <a:stretch>
              <a:fillRect l="-989" t="0" r="-989" b="0"/>
            </a:stretch>
          </a:blipFill>
        </p:spPr>
      </p:sp>
      <p:sp>
        <p:nvSpPr>
          <p:cNvPr name="Freeform 11" id="11"/>
          <p:cNvSpPr/>
          <p:nvPr/>
        </p:nvSpPr>
        <p:spPr>
          <a:xfrm flipH="false" flipV="false" rot="0">
            <a:off x="6491288" y="3289617"/>
            <a:ext cx="5944561" cy="3217494"/>
          </a:xfrm>
          <a:custGeom>
            <a:avLst/>
            <a:gdLst/>
            <a:ahLst/>
            <a:cxnLst/>
            <a:rect r="r" b="b" t="t" l="l"/>
            <a:pathLst>
              <a:path h="3217494" w="5944561">
                <a:moveTo>
                  <a:pt x="0" y="0"/>
                </a:moveTo>
                <a:lnTo>
                  <a:pt x="5944562" y="0"/>
                </a:lnTo>
                <a:lnTo>
                  <a:pt x="5944562" y="3217493"/>
                </a:lnTo>
                <a:lnTo>
                  <a:pt x="0" y="3217493"/>
                </a:lnTo>
                <a:lnTo>
                  <a:pt x="0" y="0"/>
                </a:lnTo>
                <a:close/>
              </a:path>
            </a:pathLst>
          </a:custGeom>
          <a:blipFill>
            <a:blip r:embed="rId4"/>
            <a:stretch>
              <a:fillRect l="0" t="0" r="0" b="0"/>
            </a:stretch>
          </a:blipFill>
        </p:spPr>
      </p:sp>
      <p:sp>
        <p:nvSpPr>
          <p:cNvPr name="Freeform 12" id="12"/>
          <p:cNvSpPr/>
          <p:nvPr/>
        </p:nvSpPr>
        <p:spPr>
          <a:xfrm flipH="false" flipV="false" rot="0">
            <a:off x="13768413" y="3204264"/>
            <a:ext cx="3223929" cy="3217494"/>
          </a:xfrm>
          <a:custGeom>
            <a:avLst/>
            <a:gdLst/>
            <a:ahLst/>
            <a:cxnLst/>
            <a:rect r="r" b="b" t="t" l="l"/>
            <a:pathLst>
              <a:path h="3217494" w="3223929">
                <a:moveTo>
                  <a:pt x="0" y="0"/>
                </a:moveTo>
                <a:lnTo>
                  <a:pt x="3223929" y="0"/>
                </a:lnTo>
                <a:lnTo>
                  <a:pt x="3223929" y="3217493"/>
                </a:lnTo>
                <a:lnTo>
                  <a:pt x="0" y="3217493"/>
                </a:lnTo>
                <a:lnTo>
                  <a:pt x="0" y="0"/>
                </a:lnTo>
                <a:close/>
              </a:path>
            </a:pathLst>
          </a:custGeom>
          <a:blipFill>
            <a:blip r:embed="rId5"/>
            <a:stretch>
              <a:fillRect l="0" t="0" r="0" b="0"/>
            </a:stretch>
          </a:blipFill>
        </p:spPr>
      </p:sp>
      <p:sp>
        <p:nvSpPr>
          <p:cNvPr name="Freeform 13" id="13"/>
          <p:cNvSpPr/>
          <p:nvPr/>
        </p:nvSpPr>
        <p:spPr>
          <a:xfrm flipH="false" flipV="false" rot="0">
            <a:off x="6491288" y="6769180"/>
            <a:ext cx="5172456" cy="3226319"/>
          </a:xfrm>
          <a:custGeom>
            <a:avLst/>
            <a:gdLst/>
            <a:ahLst/>
            <a:cxnLst/>
            <a:rect r="r" b="b" t="t" l="l"/>
            <a:pathLst>
              <a:path h="3226319" w="5172456">
                <a:moveTo>
                  <a:pt x="0" y="0"/>
                </a:moveTo>
                <a:lnTo>
                  <a:pt x="5172456" y="0"/>
                </a:lnTo>
                <a:lnTo>
                  <a:pt x="5172456" y="3226319"/>
                </a:lnTo>
                <a:lnTo>
                  <a:pt x="0" y="3226319"/>
                </a:lnTo>
                <a:lnTo>
                  <a:pt x="0" y="0"/>
                </a:lnTo>
                <a:close/>
              </a:path>
            </a:pathLst>
          </a:custGeom>
          <a:blipFill>
            <a:blip r:embed="rId6"/>
            <a:stretch>
              <a:fillRect l="0" t="0" r="0" b="0"/>
            </a:stretch>
          </a:blipFill>
        </p:spPr>
      </p:sp>
      <p:sp>
        <p:nvSpPr>
          <p:cNvPr name="Freeform 14" id="14"/>
          <p:cNvSpPr/>
          <p:nvPr/>
        </p:nvSpPr>
        <p:spPr>
          <a:xfrm flipH="false" flipV="false" rot="0">
            <a:off x="5164614" y="4695865"/>
            <a:ext cx="1102034" cy="404997"/>
          </a:xfrm>
          <a:custGeom>
            <a:avLst/>
            <a:gdLst/>
            <a:ahLst/>
            <a:cxnLst/>
            <a:rect r="r" b="b" t="t" l="l"/>
            <a:pathLst>
              <a:path h="404997" w="1102034">
                <a:moveTo>
                  <a:pt x="0" y="0"/>
                </a:moveTo>
                <a:lnTo>
                  <a:pt x="1102034" y="0"/>
                </a:lnTo>
                <a:lnTo>
                  <a:pt x="1102034" y="404997"/>
                </a:lnTo>
                <a:lnTo>
                  <a:pt x="0" y="4049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85212" y="2069385"/>
            <a:ext cx="5526315" cy="800916"/>
          </a:xfrm>
          <a:prstGeom prst="rect">
            <a:avLst/>
          </a:prstGeom>
        </p:spPr>
        <p:txBody>
          <a:bodyPr anchor="t" rtlCol="false" tIns="0" lIns="0" bIns="0" rIns="0">
            <a:spAutoFit/>
          </a:bodyPr>
          <a:lstStyle/>
          <a:p>
            <a:pPr algn="ctr">
              <a:lnSpc>
                <a:spcPts val="6266"/>
              </a:lnSpc>
            </a:pPr>
            <a:r>
              <a:rPr lang="en-US" sz="4233" spc="-169">
                <a:solidFill>
                  <a:srgbClr val="2F4415"/>
                </a:solidFill>
                <a:latin typeface="윤고딕 Bold"/>
                <a:ea typeface="윤고딕 Bold"/>
                <a:cs typeface="윤고딕 Bold"/>
                <a:sym typeface="윤고딕 Bold"/>
              </a:rPr>
              <a:t>게임 상호작용 UI</a:t>
            </a:r>
          </a:p>
        </p:txBody>
      </p:sp>
      <p:sp>
        <p:nvSpPr>
          <p:cNvPr name="Freeform 16" id="16"/>
          <p:cNvSpPr/>
          <p:nvPr/>
        </p:nvSpPr>
        <p:spPr>
          <a:xfrm flipH="false" flipV="false" rot="0">
            <a:off x="12551114" y="4695865"/>
            <a:ext cx="1102034" cy="404997"/>
          </a:xfrm>
          <a:custGeom>
            <a:avLst/>
            <a:gdLst/>
            <a:ahLst/>
            <a:cxnLst/>
            <a:rect r="r" b="b" t="t" l="l"/>
            <a:pathLst>
              <a:path h="404997" w="1102034">
                <a:moveTo>
                  <a:pt x="0" y="0"/>
                </a:moveTo>
                <a:lnTo>
                  <a:pt x="1102034" y="0"/>
                </a:lnTo>
                <a:lnTo>
                  <a:pt x="1102034" y="404997"/>
                </a:lnTo>
                <a:lnTo>
                  <a:pt x="0" y="4049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5164614" y="8382339"/>
            <a:ext cx="1102034" cy="404997"/>
          </a:xfrm>
          <a:custGeom>
            <a:avLst/>
            <a:gdLst/>
            <a:ahLst/>
            <a:cxnLst/>
            <a:rect r="r" b="b" t="t" l="l"/>
            <a:pathLst>
              <a:path h="404997" w="1102034">
                <a:moveTo>
                  <a:pt x="0" y="0"/>
                </a:moveTo>
                <a:lnTo>
                  <a:pt x="1102034" y="0"/>
                </a:lnTo>
                <a:lnTo>
                  <a:pt x="1102034" y="404998"/>
                </a:lnTo>
                <a:lnTo>
                  <a:pt x="0" y="4049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22</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188972"/>
            <a:ext cx="7949280"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8" id="8"/>
          <p:cNvSpPr txBox="true"/>
          <p:nvPr/>
        </p:nvSpPr>
        <p:spPr>
          <a:xfrm rot="0">
            <a:off x="10855508" y="1274588"/>
            <a:ext cx="1578475" cy="567340"/>
          </a:xfrm>
          <a:prstGeom prst="rect">
            <a:avLst/>
          </a:prstGeom>
        </p:spPr>
        <p:txBody>
          <a:bodyPr anchor="t" rtlCol="false" tIns="0" lIns="0" bIns="0" rIns="0">
            <a:spAutoFit/>
          </a:bodyPr>
          <a:lstStyle/>
          <a:p>
            <a:pPr algn="ctr">
              <a:lnSpc>
                <a:spcPts val="4446"/>
              </a:lnSpc>
            </a:pPr>
            <a:r>
              <a:rPr lang="en-US" sz="3004" spc="-120">
                <a:solidFill>
                  <a:srgbClr val="2F4415"/>
                </a:solidFill>
                <a:latin typeface="윤고딕 Bold"/>
                <a:ea typeface="윤고딕 Bold"/>
                <a:cs typeface="윤고딕 Bold"/>
                <a:sym typeface="윤고딕 Bold"/>
              </a:rPr>
              <a:t>내부</a:t>
            </a:r>
          </a:p>
        </p:txBody>
      </p:sp>
      <p:sp>
        <p:nvSpPr>
          <p:cNvPr name="TextBox 9" id="9"/>
          <p:cNvSpPr txBox="true"/>
          <p:nvPr/>
        </p:nvSpPr>
        <p:spPr>
          <a:xfrm rot="0">
            <a:off x="285212" y="2069385"/>
            <a:ext cx="6768999" cy="800916"/>
          </a:xfrm>
          <a:prstGeom prst="rect">
            <a:avLst/>
          </a:prstGeom>
        </p:spPr>
        <p:txBody>
          <a:bodyPr anchor="t" rtlCol="false" tIns="0" lIns="0" bIns="0" rIns="0">
            <a:spAutoFit/>
          </a:bodyPr>
          <a:lstStyle/>
          <a:p>
            <a:pPr algn="ctr">
              <a:lnSpc>
                <a:spcPts val="6266"/>
              </a:lnSpc>
            </a:pPr>
            <a:r>
              <a:rPr lang="en-US" sz="4233" spc="-169">
                <a:solidFill>
                  <a:srgbClr val="2F4415"/>
                </a:solidFill>
                <a:latin typeface="윤고딕 Bold"/>
                <a:ea typeface="윤고딕 Bold"/>
                <a:cs typeface="윤고딕 Bold"/>
                <a:sym typeface="윤고딕 Bold"/>
              </a:rPr>
              <a:t>코드 및 구현 [C# 코드]</a:t>
            </a:r>
          </a:p>
        </p:txBody>
      </p:sp>
      <p:sp>
        <p:nvSpPr>
          <p:cNvPr name="Freeform 10" id="10"/>
          <p:cNvSpPr/>
          <p:nvPr/>
        </p:nvSpPr>
        <p:spPr>
          <a:xfrm flipH="false" flipV="false" rot="0">
            <a:off x="1966245" y="6447161"/>
            <a:ext cx="7143627" cy="2927617"/>
          </a:xfrm>
          <a:custGeom>
            <a:avLst/>
            <a:gdLst/>
            <a:ahLst/>
            <a:cxnLst/>
            <a:rect r="r" b="b" t="t" l="l"/>
            <a:pathLst>
              <a:path h="2927617" w="7143627">
                <a:moveTo>
                  <a:pt x="0" y="0"/>
                </a:moveTo>
                <a:lnTo>
                  <a:pt x="7143627" y="0"/>
                </a:lnTo>
                <a:lnTo>
                  <a:pt x="7143627" y="2927617"/>
                </a:lnTo>
                <a:lnTo>
                  <a:pt x="0" y="2927617"/>
                </a:lnTo>
                <a:lnTo>
                  <a:pt x="0" y="0"/>
                </a:lnTo>
                <a:close/>
              </a:path>
            </a:pathLst>
          </a:custGeom>
          <a:blipFill>
            <a:blip r:embed="rId2"/>
            <a:stretch>
              <a:fillRect l="0" t="0" r="0" b="0"/>
            </a:stretch>
          </a:blipFill>
        </p:spPr>
      </p:sp>
      <p:sp>
        <p:nvSpPr>
          <p:cNvPr name="Freeform 11" id="11"/>
          <p:cNvSpPr/>
          <p:nvPr/>
        </p:nvSpPr>
        <p:spPr>
          <a:xfrm flipH="false" flipV="false" rot="0">
            <a:off x="11149041" y="2903317"/>
            <a:ext cx="5201539" cy="2959606"/>
          </a:xfrm>
          <a:custGeom>
            <a:avLst/>
            <a:gdLst/>
            <a:ahLst/>
            <a:cxnLst/>
            <a:rect r="r" b="b" t="t" l="l"/>
            <a:pathLst>
              <a:path h="2959606" w="5201539">
                <a:moveTo>
                  <a:pt x="0" y="0"/>
                </a:moveTo>
                <a:lnTo>
                  <a:pt x="5201539" y="0"/>
                </a:lnTo>
                <a:lnTo>
                  <a:pt x="5201539" y="2959606"/>
                </a:lnTo>
                <a:lnTo>
                  <a:pt x="0" y="2959606"/>
                </a:lnTo>
                <a:lnTo>
                  <a:pt x="0" y="0"/>
                </a:lnTo>
                <a:close/>
              </a:path>
            </a:pathLst>
          </a:custGeom>
          <a:blipFill>
            <a:blip r:embed="rId3"/>
            <a:stretch>
              <a:fillRect l="0" t="0" r="0" b="0"/>
            </a:stretch>
          </a:blipFill>
        </p:spPr>
      </p:sp>
      <p:sp>
        <p:nvSpPr>
          <p:cNvPr name="Freeform 12" id="12"/>
          <p:cNvSpPr/>
          <p:nvPr/>
        </p:nvSpPr>
        <p:spPr>
          <a:xfrm flipH="false" flipV="false" rot="0">
            <a:off x="11149041" y="6447161"/>
            <a:ext cx="4860562" cy="2927617"/>
          </a:xfrm>
          <a:custGeom>
            <a:avLst/>
            <a:gdLst/>
            <a:ahLst/>
            <a:cxnLst/>
            <a:rect r="r" b="b" t="t" l="l"/>
            <a:pathLst>
              <a:path h="2927617" w="4860562">
                <a:moveTo>
                  <a:pt x="0" y="0"/>
                </a:moveTo>
                <a:lnTo>
                  <a:pt x="4860562" y="0"/>
                </a:lnTo>
                <a:lnTo>
                  <a:pt x="4860562" y="2927617"/>
                </a:lnTo>
                <a:lnTo>
                  <a:pt x="0" y="2927617"/>
                </a:lnTo>
                <a:lnTo>
                  <a:pt x="0" y="0"/>
                </a:lnTo>
                <a:close/>
              </a:path>
            </a:pathLst>
          </a:custGeom>
          <a:blipFill>
            <a:blip r:embed="rId4"/>
            <a:stretch>
              <a:fillRect l="0" t="-336" r="0" b="-336"/>
            </a:stretch>
          </a:blipFill>
        </p:spPr>
      </p:sp>
      <p:sp>
        <p:nvSpPr>
          <p:cNvPr name="Freeform 13" id="13"/>
          <p:cNvSpPr/>
          <p:nvPr/>
        </p:nvSpPr>
        <p:spPr>
          <a:xfrm flipH="false" flipV="false" rot="0">
            <a:off x="1932117" y="2903317"/>
            <a:ext cx="7177755" cy="3028329"/>
          </a:xfrm>
          <a:custGeom>
            <a:avLst/>
            <a:gdLst/>
            <a:ahLst/>
            <a:cxnLst/>
            <a:rect r="r" b="b" t="t" l="l"/>
            <a:pathLst>
              <a:path h="3028329" w="7177755">
                <a:moveTo>
                  <a:pt x="0" y="0"/>
                </a:moveTo>
                <a:lnTo>
                  <a:pt x="7177755" y="0"/>
                </a:lnTo>
                <a:lnTo>
                  <a:pt x="7177755" y="3028329"/>
                </a:lnTo>
                <a:lnTo>
                  <a:pt x="0" y="3028329"/>
                </a:lnTo>
                <a:lnTo>
                  <a:pt x="0" y="0"/>
                </a:lnTo>
                <a:close/>
              </a:path>
            </a:pathLst>
          </a:custGeom>
          <a:blipFill>
            <a:blip r:embed="rId5"/>
            <a:stretch>
              <a:fillRect l="0" t="0" r="0" b="0"/>
            </a:stretch>
          </a:blipFill>
        </p:spPr>
      </p:sp>
      <p:sp>
        <p:nvSpPr>
          <p:cNvPr name="TextBox 14" id="14"/>
          <p:cNvSpPr txBox="true"/>
          <p:nvPr/>
        </p:nvSpPr>
        <p:spPr>
          <a:xfrm rot="0">
            <a:off x="729184" y="3777130"/>
            <a:ext cx="794296" cy="1171575"/>
          </a:xfrm>
          <a:prstGeom prst="rect">
            <a:avLst/>
          </a:prstGeom>
        </p:spPr>
        <p:txBody>
          <a:bodyPr anchor="t" rtlCol="false" tIns="0" lIns="0" bIns="0" rIns="0">
            <a:spAutoFit/>
          </a:bodyPr>
          <a:lstStyle/>
          <a:p>
            <a:pPr algn="ctr">
              <a:lnSpc>
                <a:spcPts val="8999"/>
              </a:lnSpc>
              <a:spcBef>
                <a:spcPct val="0"/>
              </a:spcBef>
            </a:pPr>
            <a:r>
              <a:rPr lang="en-US" b="true" sz="7499">
                <a:solidFill>
                  <a:srgbClr val="000000"/>
                </a:solidFill>
                <a:latin typeface="Arimo Bold"/>
                <a:ea typeface="Arimo Bold"/>
                <a:cs typeface="Arimo Bold"/>
                <a:sym typeface="Arimo Bold"/>
              </a:rPr>
              <a:t>1.</a:t>
            </a:r>
          </a:p>
        </p:txBody>
      </p:sp>
      <p:sp>
        <p:nvSpPr>
          <p:cNvPr name="TextBox 15" id="15"/>
          <p:cNvSpPr txBox="true"/>
          <p:nvPr/>
        </p:nvSpPr>
        <p:spPr>
          <a:xfrm rot="0">
            <a:off x="729184" y="6968946"/>
            <a:ext cx="794296" cy="1171575"/>
          </a:xfrm>
          <a:prstGeom prst="rect">
            <a:avLst/>
          </a:prstGeom>
        </p:spPr>
        <p:txBody>
          <a:bodyPr anchor="t" rtlCol="false" tIns="0" lIns="0" bIns="0" rIns="0">
            <a:spAutoFit/>
          </a:bodyPr>
          <a:lstStyle/>
          <a:p>
            <a:pPr algn="ctr">
              <a:lnSpc>
                <a:spcPts val="8999"/>
              </a:lnSpc>
              <a:spcBef>
                <a:spcPct val="0"/>
              </a:spcBef>
            </a:pPr>
            <a:r>
              <a:rPr lang="en-US" b="true" sz="7499">
                <a:solidFill>
                  <a:srgbClr val="000000"/>
                </a:solidFill>
                <a:latin typeface="Arimo Bold"/>
                <a:ea typeface="Arimo Bold"/>
                <a:cs typeface="Arimo Bold"/>
                <a:sym typeface="Arimo Bold"/>
              </a:rPr>
              <a:t>2.</a:t>
            </a:r>
          </a:p>
        </p:txBody>
      </p:sp>
      <p:sp>
        <p:nvSpPr>
          <p:cNvPr name="TextBox 16" id="16"/>
          <p:cNvSpPr txBox="true"/>
          <p:nvPr/>
        </p:nvSpPr>
        <p:spPr>
          <a:xfrm rot="0">
            <a:off x="10195969" y="3777130"/>
            <a:ext cx="794296" cy="1171575"/>
          </a:xfrm>
          <a:prstGeom prst="rect">
            <a:avLst/>
          </a:prstGeom>
        </p:spPr>
        <p:txBody>
          <a:bodyPr anchor="t" rtlCol="false" tIns="0" lIns="0" bIns="0" rIns="0">
            <a:spAutoFit/>
          </a:bodyPr>
          <a:lstStyle/>
          <a:p>
            <a:pPr algn="ctr">
              <a:lnSpc>
                <a:spcPts val="8999"/>
              </a:lnSpc>
              <a:spcBef>
                <a:spcPct val="0"/>
              </a:spcBef>
            </a:pPr>
            <a:r>
              <a:rPr lang="en-US" b="true" sz="7499">
                <a:solidFill>
                  <a:srgbClr val="000000"/>
                </a:solidFill>
                <a:latin typeface="Arimo Bold"/>
                <a:ea typeface="Arimo Bold"/>
                <a:cs typeface="Arimo Bold"/>
                <a:sym typeface="Arimo Bold"/>
              </a:rPr>
              <a:t>3.</a:t>
            </a:r>
          </a:p>
        </p:txBody>
      </p:sp>
      <p:sp>
        <p:nvSpPr>
          <p:cNvPr name="TextBox 17" id="17"/>
          <p:cNvSpPr txBox="true"/>
          <p:nvPr/>
        </p:nvSpPr>
        <p:spPr>
          <a:xfrm rot="0">
            <a:off x="10195969" y="6968946"/>
            <a:ext cx="794296" cy="1171575"/>
          </a:xfrm>
          <a:prstGeom prst="rect">
            <a:avLst/>
          </a:prstGeom>
        </p:spPr>
        <p:txBody>
          <a:bodyPr anchor="t" rtlCol="false" tIns="0" lIns="0" bIns="0" rIns="0">
            <a:spAutoFit/>
          </a:bodyPr>
          <a:lstStyle/>
          <a:p>
            <a:pPr algn="ctr">
              <a:lnSpc>
                <a:spcPts val="8999"/>
              </a:lnSpc>
              <a:spcBef>
                <a:spcPct val="0"/>
              </a:spcBef>
            </a:pPr>
            <a:r>
              <a:rPr lang="en-US" b="true" sz="7499">
                <a:solidFill>
                  <a:srgbClr val="000000"/>
                </a:solidFill>
                <a:latin typeface="Arimo Bold"/>
                <a:ea typeface="Arimo Bold"/>
                <a:cs typeface="Arimo Bold"/>
                <a:sym typeface="Arimo Bold"/>
              </a:rPr>
              <a:t>4.</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23</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188972"/>
            <a:ext cx="7817846"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활용도구 - UNITY</a:t>
            </a:r>
          </a:p>
        </p:txBody>
      </p:sp>
      <p:sp>
        <p:nvSpPr>
          <p:cNvPr name="TextBox 8" id="8"/>
          <p:cNvSpPr txBox="true"/>
          <p:nvPr/>
        </p:nvSpPr>
        <p:spPr>
          <a:xfrm rot="0">
            <a:off x="10855508" y="1274588"/>
            <a:ext cx="1578475" cy="567340"/>
          </a:xfrm>
          <a:prstGeom prst="rect">
            <a:avLst/>
          </a:prstGeom>
        </p:spPr>
        <p:txBody>
          <a:bodyPr anchor="t" rtlCol="false" tIns="0" lIns="0" bIns="0" rIns="0">
            <a:spAutoFit/>
          </a:bodyPr>
          <a:lstStyle/>
          <a:p>
            <a:pPr algn="ctr">
              <a:lnSpc>
                <a:spcPts val="4446"/>
              </a:lnSpc>
            </a:pPr>
            <a:r>
              <a:rPr lang="en-US" sz="3004" spc="-120">
                <a:solidFill>
                  <a:srgbClr val="2F4415"/>
                </a:solidFill>
                <a:latin typeface="윤고딕 Bold"/>
                <a:ea typeface="윤고딕 Bold"/>
                <a:cs typeface="윤고딕 Bold"/>
                <a:sym typeface="윤고딕 Bold"/>
              </a:rPr>
              <a:t>내부</a:t>
            </a:r>
          </a:p>
        </p:txBody>
      </p:sp>
      <p:sp>
        <p:nvSpPr>
          <p:cNvPr name="TextBox 9" id="9"/>
          <p:cNvSpPr txBox="true"/>
          <p:nvPr/>
        </p:nvSpPr>
        <p:spPr>
          <a:xfrm rot="0">
            <a:off x="285212" y="2069385"/>
            <a:ext cx="6147657" cy="800916"/>
          </a:xfrm>
          <a:prstGeom prst="rect">
            <a:avLst/>
          </a:prstGeom>
        </p:spPr>
        <p:txBody>
          <a:bodyPr anchor="t" rtlCol="false" tIns="0" lIns="0" bIns="0" rIns="0">
            <a:spAutoFit/>
          </a:bodyPr>
          <a:lstStyle/>
          <a:p>
            <a:pPr algn="ctr">
              <a:lnSpc>
                <a:spcPts val="6266"/>
              </a:lnSpc>
            </a:pPr>
            <a:r>
              <a:rPr lang="en-US" sz="4233" spc="-169">
                <a:solidFill>
                  <a:srgbClr val="2F4415"/>
                </a:solidFill>
                <a:latin typeface="윤고딕 Bold"/>
                <a:ea typeface="윤고딕 Bold"/>
                <a:cs typeface="윤고딕 Bold"/>
                <a:sym typeface="윤고딕 Bold"/>
              </a:rPr>
              <a:t>코드 및 구현</a:t>
            </a:r>
          </a:p>
        </p:txBody>
      </p:sp>
      <p:sp>
        <p:nvSpPr>
          <p:cNvPr name="Freeform 10" id="10"/>
          <p:cNvSpPr/>
          <p:nvPr/>
        </p:nvSpPr>
        <p:spPr>
          <a:xfrm flipH="false" flipV="false" rot="0">
            <a:off x="1813551" y="4083220"/>
            <a:ext cx="6362989" cy="3559407"/>
          </a:xfrm>
          <a:custGeom>
            <a:avLst/>
            <a:gdLst/>
            <a:ahLst/>
            <a:cxnLst/>
            <a:rect r="r" b="b" t="t" l="l"/>
            <a:pathLst>
              <a:path h="3559407" w="6362989">
                <a:moveTo>
                  <a:pt x="0" y="0"/>
                </a:moveTo>
                <a:lnTo>
                  <a:pt x="6362989" y="0"/>
                </a:lnTo>
                <a:lnTo>
                  <a:pt x="6362989" y="3559406"/>
                </a:lnTo>
                <a:lnTo>
                  <a:pt x="0" y="3559406"/>
                </a:lnTo>
                <a:lnTo>
                  <a:pt x="0" y="0"/>
                </a:lnTo>
                <a:close/>
              </a:path>
            </a:pathLst>
          </a:custGeom>
          <a:blipFill>
            <a:blip r:embed="rId2"/>
            <a:stretch>
              <a:fillRect l="0" t="0" r="0" b="0"/>
            </a:stretch>
          </a:blipFill>
        </p:spPr>
      </p:sp>
      <p:sp>
        <p:nvSpPr>
          <p:cNvPr name="Freeform 11" id="11"/>
          <p:cNvSpPr/>
          <p:nvPr/>
        </p:nvSpPr>
        <p:spPr>
          <a:xfrm flipH="false" flipV="false" rot="0">
            <a:off x="10121970" y="4313939"/>
            <a:ext cx="6341968" cy="3097968"/>
          </a:xfrm>
          <a:custGeom>
            <a:avLst/>
            <a:gdLst/>
            <a:ahLst/>
            <a:cxnLst/>
            <a:rect r="r" b="b" t="t" l="l"/>
            <a:pathLst>
              <a:path h="3097968" w="6341968">
                <a:moveTo>
                  <a:pt x="0" y="0"/>
                </a:moveTo>
                <a:lnTo>
                  <a:pt x="6341968" y="0"/>
                </a:lnTo>
                <a:lnTo>
                  <a:pt x="6341968" y="3097968"/>
                </a:lnTo>
                <a:lnTo>
                  <a:pt x="0" y="3097968"/>
                </a:lnTo>
                <a:lnTo>
                  <a:pt x="0" y="0"/>
                </a:lnTo>
                <a:close/>
              </a:path>
            </a:pathLst>
          </a:custGeom>
          <a:blipFill>
            <a:blip r:embed="rId3"/>
            <a:stretch>
              <a:fillRect l="0" t="0" r="0" b="0"/>
            </a:stretch>
          </a:blipFill>
        </p:spPr>
      </p:sp>
      <p:sp>
        <p:nvSpPr>
          <p:cNvPr name="TextBox 12" id="12"/>
          <p:cNvSpPr txBox="true"/>
          <p:nvPr/>
        </p:nvSpPr>
        <p:spPr>
          <a:xfrm rot="0">
            <a:off x="729184" y="5383077"/>
            <a:ext cx="794296" cy="1171575"/>
          </a:xfrm>
          <a:prstGeom prst="rect">
            <a:avLst/>
          </a:prstGeom>
        </p:spPr>
        <p:txBody>
          <a:bodyPr anchor="t" rtlCol="false" tIns="0" lIns="0" bIns="0" rIns="0">
            <a:spAutoFit/>
          </a:bodyPr>
          <a:lstStyle/>
          <a:p>
            <a:pPr algn="ctr">
              <a:lnSpc>
                <a:spcPts val="8999"/>
              </a:lnSpc>
              <a:spcBef>
                <a:spcPct val="0"/>
              </a:spcBef>
            </a:pPr>
            <a:r>
              <a:rPr lang="en-US" b="true" sz="7499">
                <a:solidFill>
                  <a:srgbClr val="000000"/>
                </a:solidFill>
                <a:latin typeface="Arimo Bold"/>
                <a:ea typeface="Arimo Bold"/>
                <a:cs typeface="Arimo Bold"/>
                <a:sym typeface="Arimo Bold"/>
              </a:rPr>
              <a:t>5.</a:t>
            </a:r>
          </a:p>
        </p:txBody>
      </p:sp>
      <p:sp>
        <p:nvSpPr>
          <p:cNvPr name="TextBox 13" id="13"/>
          <p:cNvSpPr txBox="true"/>
          <p:nvPr/>
        </p:nvSpPr>
        <p:spPr>
          <a:xfrm rot="0">
            <a:off x="9144000" y="5383077"/>
            <a:ext cx="794296" cy="1171575"/>
          </a:xfrm>
          <a:prstGeom prst="rect">
            <a:avLst/>
          </a:prstGeom>
        </p:spPr>
        <p:txBody>
          <a:bodyPr anchor="t" rtlCol="false" tIns="0" lIns="0" bIns="0" rIns="0">
            <a:spAutoFit/>
          </a:bodyPr>
          <a:lstStyle/>
          <a:p>
            <a:pPr algn="ctr">
              <a:lnSpc>
                <a:spcPts val="8999"/>
              </a:lnSpc>
              <a:spcBef>
                <a:spcPct val="0"/>
              </a:spcBef>
            </a:pPr>
            <a:r>
              <a:rPr lang="en-US" b="true" sz="7499">
                <a:solidFill>
                  <a:srgbClr val="000000"/>
                </a:solidFill>
                <a:latin typeface="Arimo Bold"/>
                <a:ea typeface="Arimo Bold"/>
                <a:cs typeface="Arimo Bold"/>
                <a:sym typeface="Arimo Bold"/>
              </a:rPr>
              <a:t>6.</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24</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4380109" y="282462"/>
            <a:ext cx="10754149" cy="1245057"/>
          </a:xfrm>
          <a:prstGeom prst="rect">
            <a:avLst/>
          </a:prstGeom>
        </p:spPr>
        <p:txBody>
          <a:bodyPr anchor="t" rtlCol="false" tIns="0" lIns="0" bIns="0" rIns="0">
            <a:spAutoFit/>
          </a:bodyPr>
          <a:lstStyle/>
          <a:p>
            <a:pPr algn="ctr" marL="1489710" indent="-744855" lvl="1">
              <a:lnSpc>
                <a:spcPts val="9660"/>
              </a:lnSpc>
              <a:buAutoNum type="arabicPeriod" startAt="1"/>
            </a:pPr>
            <a:r>
              <a:rPr lang="en-US" sz="6900">
                <a:solidFill>
                  <a:srgbClr val="366E1E"/>
                </a:solidFill>
                <a:latin typeface="윤고딕 Bold"/>
                <a:ea typeface="윤고딕 Bold"/>
                <a:cs typeface="윤고딕 Bold"/>
                <a:sym typeface="윤고딕 Bold"/>
              </a:rPr>
              <a:t>Azure App Service</a:t>
            </a:r>
          </a:p>
        </p:txBody>
      </p:sp>
      <p:sp>
        <p:nvSpPr>
          <p:cNvPr name="TextBox 8" id="8"/>
          <p:cNvSpPr txBox="true"/>
          <p:nvPr/>
        </p:nvSpPr>
        <p:spPr>
          <a:xfrm rot="0">
            <a:off x="285212" y="2069385"/>
            <a:ext cx="5526315" cy="800916"/>
          </a:xfrm>
          <a:prstGeom prst="rect">
            <a:avLst/>
          </a:prstGeom>
        </p:spPr>
        <p:txBody>
          <a:bodyPr anchor="t" rtlCol="false" tIns="0" lIns="0" bIns="0" rIns="0">
            <a:spAutoFit/>
          </a:bodyPr>
          <a:lstStyle/>
          <a:p>
            <a:pPr algn="ctr">
              <a:lnSpc>
                <a:spcPts val="6266"/>
              </a:lnSpc>
            </a:pPr>
            <a:r>
              <a:rPr lang="en-US" sz="4233" spc="-169">
                <a:solidFill>
                  <a:srgbClr val="2F4415"/>
                </a:solidFill>
                <a:latin typeface="윤고딕 Bold"/>
                <a:ea typeface="윤고딕 Bold"/>
                <a:cs typeface="윤고딕 Bold"/>
                <a:sym typeface="윤고딕 Bold"/>
              </a:rPr>
              <a:t>게임 상호작용 UI</a:t>
            </a:r>
          </a:p>
        </p:txBody>
      </p:sp>
      <p:sp>
        <p:nvSpPr>
          <p:cNvPr name="Freeform 9" id="9"/>
          <p:cNvSpPr/>
          <p:nvPr/>
        </p:nvSpPr>
        <p:spPr>
          <a:xfrm flipH="false" flipV="false" rot="0">
            <a:off x="931533" y="3335301"/>
            <a:ext cx="4904244" cy="2610673"/>
          </a:xfrm>
          <a:custGeom>
            <a:avLst/>
            <a:gdLst/>
            <a:ahLst/>
            <a:cxnLst/>
            <a:rect r="r" b="b" t="t" l="l"/>
            <a:pathLst>
              <a:path h="2610673" w="4904244">
                <a:moveTo>
                  <a:pt x="0" y="0"/>
                </a:moveTo>
                <a:lnTo>
                  <a:pt x="4904244" y="0"/>
                </a:lnTo>
                <a:lnTo>
                  <a:pt x="4904244" y="2610672"/>
                </a:lnTo>
                <a:lnTo>
                  <a:pt x="0" y="2610672"/>
                </a:lnTo>
                <a:lnTo>
                  <a:pt x="0" y="0"/>
                </a:lnTo>
                <a:close/>
              </a:path>
            </a:pathLst>
          </a:custGeom>
          <a:blipFill>
            <a:blip r:embed="rId2"/>
            <a:stretch>
              <a:fillRect l="0" t="0" r="-74367" b="0"/>
            </a:stretch>
          </a:blipFill>
        </p:spPr>
      </p:sp>
      <p:grpSp>
        <p:nvGrpSpPr>
          <p:cNvPr name="Group 10" id="10"/>
          <p:cNvGrpSpPr/>
          <p:nvPr/>
        </p:nvGrpSpPr>
        <p:grpSpPr>
          <a:xfrm rot="0">
            <a:off x="6535547" y="3210667"/>
            <a:ext cx="10240642" cy="2859939"/>
            <a:chOff x="0" y="0"/>
            <a:chExt cx="2697124" cy="753235"/>
          </a:xfrm>
        </p:grpSpPr>
        <p:sp>
          <p:nvSpPr>
            <p:cNvPr name="Freeform 11" id="11"/>
            <p:cNvSpPr/>
            <p:nvPr/>
          </p:nvSpPr>
          <p:spPr>
            <a:xfrm flipH="false" flipV="false" rot="0">
              <a:off x="0" y="0"/>
              <a:ext cx="2697124" cy="753235"/>
            </a:xfrm>
            <a:custGeom>
              <a:avLst/>
              <a:gdLst/>
              <a:ahLst/>
              <a:cxnLst/>
              <a:rect r="r" b="b" t="t" l="l"/>
              <a:pathLst>
                <a:path h="753235" w="2697124">
                  <a:moveTo>
                    <a:pt x="38556" y="0"/>
                  </a:moveTo>
                  <a:lnTo>
                    <a:pt x="2658568" y="0"/>
                  </a:lnTo>
                  <a:cubicBezTo>
                    <a:pt x="2668793" y="0"/>
                    <a:pt x="2678600" y="4062"/>
                    <a:pt x="2685831" y="11293"/>
                  </a:cubicBezTo>
                  <a:cubicBezTo>
                    <a:pt x="2693062" y="18523"/>
                    <a:pt x="2697124" y="28330"/>
                    <a:pt x="2697124" y="38556"/>
                  </a:cubicBezTo>
                  <a:lnTo>
                    <a:pt x="2697124" y="714679"/>
                  </a:lnTo>
                  <a:cubicBezTo>
                    <a:pt x="2697124" y="724905"/>
                    <a:pt x="2693062" y="734712"/>
                    <a:pt x="2685831" y="741942"/>
                  </a:cubicBezTo>
                  <a:cubicBezTo>
                    <a:pt x="2678600" y="749173"/>
                    <a:pt x="2668793" y="753235"/>
                    <a:pt x="2658568" y="753235"/>
                  </a:cubicBezTo>
                  <a:lnTo>
                    <a:pt x="38556" y="753235"/>
                  </a:lnTo>
                  <a:cubicBezTo>
                    <a:pt x="28330" y="753235"/>
                    <a:pt x="18523" y="749173"/>
                    <a:pt x="11293" y="741942"/>
                  </a:cubicBezTo>
                  <a:cubicBezTo>
                    <a:pt x="4062" y="734712"/>
                    <a:pt x="0" y="724905"/>
                    <a:pt x="0" y="714679"/>
                  </a:cubicBezTo>
                  <a:lnTo>
                    <a:pt x="0" y="38556"/>
                  </a:lnTo>
                  <a:cubicBezTo>
                    <a:pt x="0" y="28330"/>
                    <a:pt x="4062" y="18523"/>
                    <a:pt x="11293" y="11293"/>
                  </a:cubicBezTo>
                  <a:cubicBezTo>
                    <a:pt x="18523" y="4062"/>
                    <a:pt x="28330" y="0"/>
                    <a:pt x="38556" y="0"/>
                  </a:cubicBezTo>
                  <a:close/>
                </a:path>
              </a:pathLst>
            </a:custGeom>
            <a:solidFill>
              <a:srgbClr val="C5FFDE">
                <a:alpha val="71765"/>
              </a:srgbClr>
            </a:solidFill>
          </p:spPr>
        </p:sp>
        <p:sp>
          <p:nvSpPr>
            <p:cNvPr name="TextBox 12" id="12"/>
            <p:cNvSpPr txBox="true"/>
            <p:nvPr/>
          </p:nvSpPr>
          <p:spPr>
            <a:xfrm>
              <a:off x="0" y="-66675"/>
              <a:ext cx="2697124" cy="819910"/>
            </a:xfrm>
            <a:prstGeom prst="rect">
              <a:avLst/>
            </a:prstGeom>
          </p:spPr>
          <p:txBody>
            <a:bodyPr anchor="ctr" rtlCol="false" tIns="50800" lIns="50800" bIns="50800" rIns="50800"/>
            <a:lstStyle/>
            <a:p>
              <a:pPr algn="ctr">
                <a:lnSpc>
                  <a:spcPts val="3002"/>
                </a:lnSpc>
              </a:pPr>
            </a:p>
          </p:txBody>
        </p:sp>
      </p:grpSp>
      <p:sp>
        <p:nvSpPr>
          <p:cNvPr name="Freeform 13" id="13"/>
          <p:cNvSpPr/>
          <p:nvPr/>
        </p:nvSpPr>
        <p:spPr>
          <a:xfrm flipH="false" flipV="false" rot="0">
            <a:off x="1241663" y="6779466"/>
            <a:ext cx="4283985" cy="2847475"/>
          </a:xfrm>
          <a:custGeom>
            <a:avLst/>
            <a:gdLst/>
            <a:ahLst/>
            <a:cxnLst/>
            <a:rect r="r" b="b" t="t" l="l"/>
            <a:pathLst>
              <a:path h="2847475" w="4283985">
                <a:moveTo>
                  <a:pt x="0" y="0"/>
                </a:moveTo>
                <a:lnTo>
                  <a:pt x="4283985" y="0"/>
                </a:lnTo>
                <a:lnTo>
                  <a:pt x="4283985" y="2847475"/>
                </a:lnTo>
                <a:lnTo>
                  <a:pt x="0" y="2847475"/>
                </a:lnTo>
                <a:lnTo>
                  <a:pt x="0" y="0"/>
                </a:lnTo>
                <a:close/>
              </a:path>
            </a:pathLst>
          </a:custGeom>
          <a:blipFill>
            <a:blip r:embed="rId3"/>
            <a:stretch>
              <a:fillRect l="-91710" t="-681" r="0" b="-30552"/>
            </a:stretch>
          </a:blipFill>
        </p:spPr>
      </p:sp>
      <p:sp>
        <p:nvSpPr>
          <p:cNvPr name="TextBox 14" id="14"/>
          <p:cNvSpPr txBox="true"/>
          <p:nvPr/>
        </p:nvSpPr>
        <p:spPr>
          <a:xfrm rot="0">
            <a:off x="7293609" y="4135058"/>
            <a:ext cx="1460296" cy="934957"/>
          </a:xfrm>
          <a:prstGeom prst="rect">
            <a:avLst/>
          </a:prstGeom>
        </p:spPr>
        <p:txBody>
          <a:bodyPr anchor="t" rtlCol="false" tIns="0" lIns="0" bIns="0" rIns="0">
            <a:spAutoFit/>
          </a:bodyPr>
          <a:lstStyle/>
          <a:p>
            <a:pPr algn="ctr">
              <a:lnSpc>
                <a:spcPts val="3742"/>
              </a:lnSpc>
              <a:spcBef>
                <a:spcPct val="0"/>
              </a:spcBef>
            </a:pPr>
            <a:r>
              <a:rPr lang="en-US" sz="2529" spc="-101">
                <a:solidFill>
                  <a:srgbClr val="000000"/>
                </a:solidFill>
                <a:latin typeface="윤고딕 Semi-Bold"/>
                <a:ea typeface="윤고딕 Semi-Bold"/>
                <a:cs typeface="윤고딕 Semi-Bold"/>
                <a:sym typeface="윤고딕 Semi-Bold"/>
              </a:rPr>
              <a:t>Azure 앱 서비스</a:t>
            </a:r>
          </a:p>
        </p:txBody>
      </p:sp>
      <p:sp>
        <p:nvSpPr>
          <p:cNvPr name="TextBox 15" id="15"/>
          <p:cNvSpPr txBox="true"/>
          <p:nvPr/>
        </p:nvSpPr>
        <p:spPr>
          <a:xfrm rot="0">
            <a:off x="9122850" y="3659986"/>
            <a:ext cx="7414610" cy="1904153"/>
          </a:xfrm>
          <a:prstGeom prst="rect">
            <a:avLst/>
          </a:prstGeom>
        </p:spPr>
        <p:txBody>
          <a:bodyPr anchor="t" rtlCol="false" tIns="0" lIns="0" bIns="0" rIns="0">
            <a:spAutoFit/>
          </a:bodyPr>
          <a:lstStyle/>
          <a:p>
            <a:pPr algn="l">
              <a:lnSpc>
                <a:spcPts val="3780"/>
              </a:lnSpc>
            </a:pPr>
            <a:r>
              <a:rPr lang="en-US" sz="2700">
                <a:solidFill>
                  <a:srgbClr val="000000"/>
                </a:solidFill>
                <a:latin typeface="윤고딕"/>
                <a:ea typeface="윤고딕"/>
                <a:cs typeface="윤고딕"/>
                <a:sym typeface="윤고딕"/>
              </a:rPr>
              <a:t>웹 애플리케이션, 모바일 백엔드, RESTful API 등을 </a:t>
            </a:r>
            <a:r>
              <a:rPr lang="en-US" sz="2700">
                <a:solidFill>
                  <a:srgbClr val="000000"/>
                </a:solidFill>
                <a:latin typeface="윤고딕 Semi-Bold"/>
                <a:ea typeface="윤고딕 Semi-Bold"/>
                <a:cs typeface="윤고딕 Semi-Bold"/>
                <a:sym typeface="윤고딕 Semi-Bold"/>
              </a:rPr>
              <a:t>쉽게 빌드, 배포, 관리</a:t>
            </a:r>
            <a:r>
              <a:rPr lang="en-US" sz="2700">
                <a:solidFill>
                  <a:srgbClr val="000000"/>
                </a:solidFill>
                <a:latin typeface="윤고딕"/>
                <a:ea typeface="윤고딕"/>
                <a:cs typeface="윤고딕"/>
                <a:sym typeface="윤고딕"/>
              </a:rPr>
              <a:t>할 수 있는 환경 제공</a:t>
            </a:r>
          </a:p>
          <a:p>
            <a:pPr algn="l">
              <a:lnSpc>
                <a:spcPts val="3780"/>
              </a:lnSpc>
            </a:pPr>
            <a:r>
              <a:rPr lang="en-US" sz="2700">
                <a:solidFill>
                  <a:srgbClr val="000000"/>
                </a:solidFill>
                <a:latin typeface="윤고딕"/>
                <a:ea typeface="윤고딕"/>
                <a:cs typeface="윤고딕"/>
                <a:sym typeface="윤고딕"/>
              </a:rPr>
              <a:t>API 엔드포인트를 정의하고, Unity 요청을 받아 AI </a:t>
            </a:r>
          </a:p>
          <a:p>
            <a:pPr algn="l">
              <a:lnSpc>
                <a:spcPts val="3780"/>
              </a:lnSpc>
              <a:spcBef>
                <a:spcPct val="0"/>
              </a:spcBef>
            </a:pPr>
            <a:r>
              <a:rPr lang="en-US" sz="2700">
                <a:solidFill>
                  <a:srgbClr val="000000"/>
                </a:solidFill>
                <a:latin typeface="윤고딕"/>
                <a:ea typeface="윤고딕"/>
                <a:cs typeface="윤고딕"/>
                <a:sym typeface="윤고딕"/>
              </a:rPr>
              <a:t>모델과의 상호작용을 처리</a:t>
            </a:r>
          </a:p>
        </p:txBody>
      </p:sp>
      <p:grpSp>
        <p:nvGrpSpPr>
          <p:cNvPr name="Group 16" id="16"/>
          <p:cNvGrpSpPr/>
          <p:nvPr/>
        </p:nvGrpSpPr>
        <p:grpSpPr>
          <a:xfrm rot="0">
            <a:off x="6513844" y="6779466"/>
            <a:ext cx="10240642" cy="2859939"/>
            <a:chOff x="0" y="0"/>
            <a:chExt cx="2697124" cy="753235"/>
          </a:xfrm>
        </p:grpSpPr>
        <p:sp>
          <p:nvSpPr>
            <p:cNvPr name="Freeform 17" id="17"/>
            <p:cNvSpPr/>
            <p:nvPr/>
          </p:nvSpPr>
          <p:spPr>
            <a:xfrm flipH="false" flipV="false" rot="0">
              <a:off x="0" y="0"/>
              <a:ext cx="2697124" cy="753235"/>
            </a:xfrm>
            <a:custGeom>
              <a:avLst/>
              <a:gdLst/>
              <a:ahLst/>
              <a:cxnLst/>
              <a:rect r="r" b="b" t="t" l="l"/>
              <a:pathLst>
                <a:path h="753235" w="2697124">
                  <a:moveTo>
                    <a:pt x="38556" y="0"/>
                  </a:moveTo>
                  <a:lnTo>
                    <a:pt x="2658568" y="0"/>
                  </a:lnTo>
                  <a:cubicBezTo>
                    <a:pt x="2668793" y="0"/>
                    <a:pt x="2678600" y="4062"/>
                    <a:pt x="2685831" y="11293"/>
                  </a:cubicBezTo>
                  <a:cubicBezTo>
                    <a:pt x="2693062" y="18523"/>
                    <a:pt x="2697124" y="28330"/>
                    <a:pt x="2697124" y="38556"/>
                  </a:cubicBezTo>
                  <a:lnTo>
                    <a:pt x="2697124" y="714679"/>
                  </a:lnTo>
                  <a:cubicBezTo>
                    <a:pt x="2697124" y="724905"/>
                    <a:pt x="2693062" y="734712"/>
                    <a:pt x="2685831" y="741942"/>
                  </a:cubicBezTo>
                  <a:cubicBezTo>
                    <a:pt x="2678600" y="749173"/>
                    <a:pt x="2668793" y="753235"/>
                    <a:pt x="2658568" y="753235"/>
                  </a:cubicBezTo>
                  <a:lnTo>
                    <a:pt x="38556" y="753235"/>
                  </a:lnTo>
                  <a:cubicBezTo>
                    <a:pt x="28330" y="753235"/>
                    <a:pt x="18523" y="749173"/>
                    <a:pt x="11293" y="741942"/>
                  </a:cubicBezTo>
                  <a:cubicBezTo>
                    <a:pt x="4062" y="734712"/>
                    <a:pt x="0" y="724905"/>
                    <a:pt x="0" y="714679"/>
                  </a:cubicBezTo>
                  <a:lnTo>
                    <a:pt x="0" y="38556"/>
                  </a:lnTo>
                  <a:cubicBezTo>
                    <a:pt x="0" y="28330"/>
                    <a:pt x="4062" y="18523"/>
                    <a:pt x="11293" y="11293"/>
                  </a:cubicBezTo>
                  <a:cubicBezTo>
                    <a:pt x="18523" y="4062"/>
                    <a:pt x="28330" y="0"/>
                    <a:pt x="38556" y="0"/>
                  </a:cubicBezTo>
                  <a:close/>
                </a:path>
              </a:pathLst>
            </a:custGeom>
            <a:solidFill>
              <a:srgbClr val="C5FFDE">
                <a:alpha val="71765"/>
              </a:srgbClr>
            </a:solidFill>
          </p:spPr>
        </p:sp>
        <p:sp>
          <p:nvSpPr>
            <p:cNvPr name="TextBox 18" id="18"/>
            <p:cNvSpPr txBox="true"/>
            <p:nvPr/>
          </p:nvSpPr>
          <p:spPr>
            <a:xfrm>
              <a:off x="0" y="-66675"/>
              <a:ext cx="2697124" cy="819910"/>
            </a:xfrm>
            <a:prstGeom prst="rect">
              <a:avLst/>
            </a:prstGeom>
          </p:spPr>
          <p:txBody>
            <a:bodyPr anchor="ctr" rtlCol="false" tIns="50800" lIns="50800" bIns="50800" rIns="50800"/>
            <a:lstStyle/>
            <a:p>
              <a:pPr algn="ctr">
                <a:lnSpc>
                  <a:spcPts val="3002"/>
                </a:lnSpc>
              </a:pPr>
            </a:p>
          </p:txBody>
        </p:sp>
      </p:grpSp>
      <p:sp>
        <p:nvSpPr>
          <p:cNvPr name="TextBox 19" id="19"/>
          <p:cNvSpPr txBox="true"/>
          <p:nvPr/>
        </p:nvSpPr>
        <p:spPr>
          <a:xfrm rot="0">
            <a:off x="6935191" y="7703857"/>
            <a:ext cx="2067970" cy="934957"/>
          </a:xfrm>
          <a:prstGeom prst="rect">
            <a:avLst/>
          </a:prstGeom>
        </p:spPr>
        <p:txBody>
          <a:bodyPr anchor="t" rtlCol="false" tIns="0" lIns="0" bIns="0" rIns="0">
            <a:spAutoFit/>
          </a:bodyPr>
          <a:lstStyle/>
          <a:p>
            <a:pPr algn="ctr">
              <a:lnSpc>
                <a:spcPts val="3742"/>
              </a:lnSpc>
              <a:spcBef>
                <a:spcPct val="0"/>
              </a:spcBef>
            </a:pPr>
            <a:r>
              <a:rPr lang="en-US" sz="2529" spc="-101">
                <a:solidFill>
                  <a:srgbClr val="000000"/>
                </a:solidFill>
                <a:latin typeface="윤고딕 Semi-Bold"/>
                <a:ea typeface="윤고딕 Semi-Bold"/>
                <a:cs typeface="윤고딕 Semi-Bold"/>
                <a:sym typeface="윤고딕 Semi-Bold"/>
              </a:rPr>
              <a:t>Azure Cloud Shell이용 배포</a:t>
            </a:r>
          </a:p>
        </p:txBody>
      </p:sp>
      <p:sp>
        <p:nvSpPr>
          <p:cNvPr name="TextBox 20" id="20"/>
          <p:cNvSpPr txBox="true"/>
          <p:nvPr/>
        </p:nvSpPr>
        <p:spPr>
          <a:xfrm rot="0">
            <a:off x="9339876" y="7756532"/>
            <a:ext cx="7414610" cy="1012223"/>
          </a:xfrm>
          <a:prstGeom prst="rect">
            <a:avLst/>
          </a:prstGeom>
        </p:spPr>
        <p:txBody>
          <a:bodyPr anchor="t" rtlCol="false" tIns="0" lIns="0" bIns="0" rIns="0">
            <a:spAutoFit/>
          </a:bodyPr>
          <a:lstStyle/>
          <a:p>
            <a:pPr algn="l">
              <a:lnSpc>
                <a:spcPts val="4060"/>
              </a:lnSpc>
            </a:pPr>
            <a:r>
              <a:rPr lang="en-US" sz="2900">
                <a:solidFill>
                  <a:srgbClr val="000000"/>
                </a:solidFill>
                <a:latin typeface="윤고딕"/>
                <a:ea typeface="윤고딕"/>
                <a:cs typeface="윤고딕"/>
                <a:sym typeface="윤고딕"/>
              </a:rPr>
              <a:t>Azure Cloud Shell을 활용하여 Python Flask </a:t>
            </a:r>
          </a:p>
          <a:p>
            <a:pPr algn="l">
              <a:lnSpc>
                <a:spcPts val="4060"/>
              </a:lnSpc>
              <a:spcBef>
                <a:spcPct val="0"/>
              </a:spcBef>
            </a:pPr>
            <a:r>
              <a:rPr lang="en-US" sz="2900">
                <a:solidFill>
                  <a:srgbClr val="000000"/>
                </a:solidFill>
                <a:latin typeface="윤고딕"/>
                <a:ea typeface="윤고딕"/>
                <a:cs typeface="윤고딕"/>
                <a:sym typeface="윤고딕"/>
              </a:rPr>
              <a:t>서버 코드를 ZIP 파일로 묶어 배포</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25</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114300"/>
            <a:ext cx="8410293" cy="2059118"/>
          </a:xfrm>
          <a:prstGeom prst="rect">
            <a:avLst/>
          </a:prstGeom>
        </p:spPr>
        <p:txBody>
          <a:bodyPr anchor="t" rtlCol="false" tIns="0" lIns="0" bIns="0" rIns="0">
            <a:spAutoFit/>
          </a:bodyPr>
          <a:lstStyle/>
          <a:p>
            <a:pPr algn="ctr">
              <a:lnSpc>
                <a:spcPts val="7840"/>
              </a:lnSpc>
            </a:pPr>
            <a:r>
              <a:rPr lang="en-US" sz="5600">
                <a:solidFill>
                  <a:srgbClr val="366E1E"/>
                </a:solidFill>
                <a:latin typeface="윤고딕 Bold"/>
                <a:ea typeface="윤고딕 Bold"/>
                <a:cs typeface="윤고딕 Bold"/>
                <a:sym typeface="윤고딕 Bold"/>
              </a:rPr>
              <a:t>2-1. AI NPC 대화 기반</a:t>
            </a:r>
          </a:p>
          <a:p>
            <a:pPr algn="ctr">
              <a:lnSpc>
                <a:spcPts val="7840"/>
              </a:lnSpc>
            </a:pPr>
            <a:r>
              <a:rPr lang="en-US" sz="5600">
                <a:solidFill>
                  <a:srgbClr val="366E1E"/>
                </a:solidFill>
                <a:latin typeface="윤고딕 Bold"/>
                <a:ea typeface="윤고딕 Bold"/>
                <a:cs typeface="윤고딕 Bold"/>
                <a:sym typeface="윤고딕 Bold"/>
              </a:rPr>
              <a:t> 그림 및 스토리</a:t>
            </a:r>
          </a:p>
        </p:txBody>
      </p:sp>
      <p:grpSp>
        <p:nvGrpSpPr>
          <p:cNvPr name="Group 8" id="8"/>
          <p:cNvGrpSpPr/>
          <p:nvPr/>
        </p:nvGrpSpPr>
        <p:grpSpPr>
          <a:xfrm rot="0">
            <a:off x="7018658" y="6404905"/>
            <a:ext cx="10240642" cy="2859939"/>
            <a:chOff x="0" y="0"/>
            <a:chExt cx="2697124" cy="753235"/>
          </a:xfrm>
        </p:grpSpPr>
        <p:sp>
          <p:nvSpPr>
            <p:cNvPr name="Freeform 9" id="9"/>
            <p:cNvSpPr/>
            <p:nvPr/>
          </p:nvSpPr>
          <p:spPr>
            <a:xfrm flipH="false" flipV="false" rot="0">
              <a:off x="0" y="0"/>
              <a:ext cx="2697124" cy="753235"/>
            </a:xfrm>
            <a:custGeom>
              <a:avLst/>
              <a:gdLst/>
              <a:ahLst/>
              <a:cxnLst/>
              <a:rect r="r" b="b" t="t" l="l"/>
              <a:pathLst>
                <a:path h="753235" w="2697124">
                  <a:moveTo>
                    <a:pt x="38556" y="0"/>
                  </a:moveTo>
                  <a:lnTo>
                    <a:pt x="2658568" y="0"/>
                  </a:lnTo>
                  <a:cubicBezTo>
                    <a:pt x="2668793" y="0"/>
                    <a:pt x="2678600" y="4062"/>
                    <a:pt x="2685831" y="11293"/>
                  </a:cubicBezTo>
                  <a:cubicBezTo>
                    <a:pt x="2693062" y="18523"/>
                    <a:pt x="2697124" y="28330"/>
                    <a:pt x="2697124" y="38556"/>
                  </a:cubicBezTo>
                  <a:lnTo>
                    <a:pt x="2697124" y="714679"/>
                  </a:lnTo>
                  <a:cubicBezTo>
                    <a:pt x="2697124" y="724905"/>
                    <a:pt x="2693062" y="734712"/>
                    <a:pt x="2685831" y="741942"/>
                  </a:cubicBezTo>
                  <a:cubicBezTo>
                    <a:pt x="2678600" y="749173"/>
                    <a:pt x="2668793" y="753235"/>
                    <a:pt x="2658568" y="753235"/>
                  </a:cubicBezTo>
                  <a:lnTo>
                    <a:pt x="38556" y="753235"/>
                  </a:lnTo>
                  <a:cubicBezTo>
                    <a:pt x="28330" y="753235"/>
                    <a:pt x="18523" y="749173"/>
                    <a:pt x="11293" y="741942"/>
                  </a:cubicBezTo>
                  <a:cubicBezTo>
                    <a:pt x="4062" y="734712"/>
                    <a:pt x="0" y="724905"/>
                    <a:pt x="0" y="714679"/>
                  </a:cubicBezTo>
                  <a:lnTo>
                    <a:pt x="0" y="38556"/>
                  </a:lnTo>
                  <a:cubicBezTo>
                    <a:pt x="0" y="28330"/>
                    <a:pt x="4062" y="18523"/>
                    <a:pt x="11293" y="11293"/>
                  </a:cubicBezTo>
                  <a:cubicBezTo>
                    <a:pt x="18523" y="4062"/>
                    <a:pt x="28330" y="0"/>
                    <a:pt x="38556" y="0"/>
                  </a:cubicBezTo>
                  <a:close/>
                </a:path>
              </a:pathLst>
            </a:custGeom>
            <a:solidFill>
              <a:srgbClr val="C5FFDE">
                <a:alpha val="71765"/>
              </a:srgbClr>
            </a:solidFill>
          </p:spPr>
        </p:sp>
        <p:sp>
          <p:nvSpPr>
            <p:cNvPr name="TextBox 10" id="10"/>
            <p:cNvSpPr txBox="true"/>
            <p:nvPr/>
          </p:nvSpPr>
          <p:spPr>
            <a:xfrm>
              <a:off x="0" y="-66675"/>
              <a:ext cx="2697124" cy="819910"/>
            </a:xfrm>
            <a:prstGeom prst="rect">
              <a:avLst/>
            </a:prstGeom>
          </p:spPr>
          <p:txBody>
            <a:bodyPr anchor="ctr" rtlCol="false" tIns="50800" lIns="50800" bIns="50800" rIns="50800"/>
            <a:lstStyle/>
            <a:p>
              <a:pPr algn="ctr">
                <a:lnSpc>
                  <a:spcPts val="3002"/>
                </a:lnSpc>
              </a:pPr>
            </a:p>
          </p:txBody>
        </p:sp>
      </p:grpSp>
      <p:sp>
        <p:nvSpPr>
          <p:cNvPr name="Freeform 11" id="11"/>
          <p:cNvSpPr/>
          <p:nvPr/>
        </p:nvSpPr>
        <p:spPr>
          <a:xfrm flipH="false" flipV="false" rot="0">
            <a:off x="1028700" y="2607274"/>
            <a:ext cx="5536568" cy="2955143"/>
          </a:xfrm>
          <a:custGeom>
            <a:avLst/>
            <a:gdLst/>
            <a:ahLst/>
            <a:cxnLst/>
            <a:rect r="r" b="b" t="t" l="l"/>
            <a:pathLst>
              <a:path h="2955143" w="5536568">
                <a:moveTo>
                  <a:pt x="0" y="0"/>
                </a:moveTo>
                <a:lnTo>
                  <a:pt x="5536568" y="0"/>
                </a:lnTo>
                <a:lnTo>
                  <a:pt x="5536568" y="2955143"/>
                </a:lnTo>
                <a:lnTo>
                  <a:pt x="0" y="2955143"/>
                </a:lnTo>
                <a:lnTo>
                  <a:pt x="0" y="0"/>
                </a:lnTo>
                <a:close/>
              </a:path>
            </a:pathLst>
          </a:custGeom>
          <a:blipFill>
            <a:blip r:embed="rId2"/>
            <a:stretch>
              <a:fillRect l="0" t="0" r="0" b="0"/>
            </a:stretch>
          </a:blipFill>
        </p:spPr>
      </p:sp>
      <p:grpSp>
        <p:nvGrpSpPr>
          <p:cNvPr name="Group 12" id="12"/>
          <p:cNvGrpSpPr/>
          <p:nvPr/>
        </p:nvGrpSpPr>
        <p:grpSpPr>
          <a:xfrm rot="0">
            <a:off x="7018658" y="2663555"/>
            <a:ext cx="10414744" cy="2859939"/>
            <a:chOff x="0" y="0"/>
            <a:chExt cx="2742978" cy="753235"/>
          </a:xfrm>
        </p:grpSpPr>
        <p:sp>
          <p:nvSpPr>
            <p:cNvPr name="Freeform 13" id="13"/>
            <p:cNvSpPr/>
            <p:nvPr/>
          </p:nvSpPr>
          <p:spPr>
            <a:xfrm flipH="false" flipV="false" rot="0">
              <a:off x="0" y="0"/>
              <a:ext cx="2742978" cy="753235"/>
            </a:xfrm>
            <a:custGeom>
              <a:avLst/>
              <a:gdLst/>
              <a:ahLst/>
              <a:cxnLst/>
              <a:rect r="r" b="b" t="t" l="l"/>
              <a:pathLst>
                <a:path h="753235" w="2742978">
                  <a:moveTo>
                    <a:pt x="37911" y="0"/>
                  </a:moveTo>
                  <a:lnTo>
                    <a:pt x="2705066" y="0"/>
                  </a:lnTo>
                  <a:cubicBezTo>
                    <a:pt x="2715121" y="0"/>
                    <a:pt x="2724764" y="3994"/>
                    <a:pt x="2731874" y="11104"/>
                  </a:cubicBezTo>
                  <a:cubicBezTo>
                    <a:pt x="2738984" y="18214"/>
                    <a:pt x="2742978" y="27857"/>
                    <a:pt x="2742978" y="37911"/>
                  </a:cubicBezTo>
                  <a:lnTo>
                    <a:pt x="2742978" y="715324"/>
                  </a:lnTo>
                  <a:cubicBezTo>
                    <a:pt x="2742978" y="736262"/>
                    <a:pt x="2726004" y="753235"/>
                    <a:pt x="2705066" y="753235"/>
                  </a:cubicBezTo>
                  <a:lnTo>
                    <a:pt x="37911" y="753235"/>
                  </a:lnTo>
                  <a:cubicBezTo>
                    <a:pt x="27857" y="753235"/>
                    <a:pt x="18214" y="749241"/>
                    <a:pt x="11104" y="742131"/>
                  </a:cubicBezTo>
                  <a:cubicBezTo>
                    <a:pt x="3994" y="735021"/>
                    <a:pt x="0" y="725378"/>
                    <a:pt x="0" y="715324"/>
                  </a:cubicBezTo>
                  <a:lnTo>
                    <a:pt x="0" y="37911"/>
                  </a:lnTo>
                  <a:cubicBezTo>
                    <a:pt x="0" y="27857"/>
                    <a:pt x="3994" y="18214"/>
                    <a:pt x="11104" y="11104"/>
                  </a:cubicBezTo>
                  <a:cubicBezTo>
                    <a:pt x="18214" y="3994"/>
                    <a:pt x="27857" y="0"/>
                    <a:pt x="37911" y="0"/>
                  </a:cubicBezTo>
                  <a:close/>
                </a:path>
              </a:pathLst>
            </a:custGeom>
            <a:solidFill>
              <a:srgbClr val="C5FFDE">
                <a:alpha val="71765"/>
              </a:srgbClr>
            </a:solidFill>
          </p:spPr>
        </p:sp>
        <p:sp>
          <p:nvSpPr>
            <p:cNvPr name="TextBox 14" id="14"/>
            <p:cNvSpPr txBox="true"/>
            <p:nvPr/>
          </p:nvSpPr>
          <p:spPr>
            <a:xfrm>
              <a:off x="0" y="-66675"/>
              <a:ext cx="2742978" cy="819910"/>
            </a:xfrm>
            <a:prstGeom prst="rect">
              <a:avLst/>
            </a:prstGeom>
          </p:spPr>
          <p:txBody>
            <a:bodyPr anchor="ctr" rtlCol="false" tIns="50800" lIns="50800" bIns="50800" rIns="50800"/>
            <a:lstStyle/>
            <a:p>
              <a:pPr algn="ctr">
                <a:lnSpc>
                  <a:spcPts val="3002"/>
                </a:lnSpc>
              </a:pPr>
            </a:p>
          </p:txBody>
        </p:sp>
      </p:grpSp>
      <p:sp>
        <p:nvSpPr>
          <p:cNvPr name="Freeform 15" id="15"/>
          <p:cNvSpPr/>
          <p:nvPr/>
        </p:nvSpPr>
        <p:spPr>
          <a:xfrm flipH="false" flipV="false" rot="0">
            <a:off x="1028700" y="6186773"/>
            <a:ext cx="5536568" cy="3071527"/>
          </a:xfrm>
          <a:custGeom>
            <a:avLst/>
            <a:gdLst/>
            <a:ahLst/>
            <a:cxnLst/>
            <a:rect r="r" b="b" t="t" l="l"/>
            <a:pathLst>
              <a:path h="3071527" w="5536568">
                <a:moveTo>
                  <a:pt x="0" y="0"/>
                </a:moveTo>
                <a:lnTo>
                  <a:pt x="5536568" y="0"/>
                </a:lnTo>
                <a:lnTo>
                  <a:pt x="5536568" y="3071527"/>
                </a:lnTo>
                <a:lnTo>
                  <a:pt x="0" y="3071527"/>
                </a:lnTo>
                <a:lnTo>
                  <a:pt x="0" y="0"/>
                </a:lnTo>
                <a:close/>
              </a:path>
            </a:pathLst>
          </a:custGeom>
          <a:blipFill>
            <a:blip r:embed="rId3"/>
            <a:stretch>
              <a:fillRect l="-11251" t="0" r="-5762" b="-5853"/>
            </a:stretch>
          </a:blipFill>
        </p:spPr>
      </p:sp>
      <p:sp>
        <p:nvSpPr>
          <p:cNvPr name="TextBox 16" id="16"/>
          <p:cNvSpPr txBox="true"/>
          <p:nvPr/>
        </p:nvSpPr>
        <p:spPr>
          <a:xfrm rot="0">
            <a:off x="7684696" y="7646336"/>
            <a:ext cx="1459260" cy="474835"/>
          </a:xfrm>
          <a:prstGeom prst="rect">
            <a:avLst/>
          </a:prstGeom>
        </p:spPr>
        <p:txBody>
          <a:bodyPr anchor="t" rtlCol="false" tIns="0" lIns="0" bIns="0" rIns="0">
            <a:spAutoFit/>
          </a:bodyPr>
          <a:lstStyle/>
          <a:p>
            <a:pPr algn="ctr">
              <a:lnSpc>
                <a:spcPts val="3715"/>
              </a:lnSpc>
              <a:spcBef>
                <a:spcPct val="0"/>
              </a:spcBef>
            </a:pPr>
            <a:r>
              <a:rPr lang="en-US" sz="2510" spc="-100">
                <a:solidFill>
                  <a:srgbClr val="000000"/>
                </a:solidFill>
                <a:latin typeface="윤고딕 Bold"/>
                <a:ea typeface="윤고딕 Bold"/>
                <a:cs typeface="윤고딕 Bold"/>
                <a:sym typeface="윤고딕 Bold"/>
              </a:rPr>
              <a:t>Dall-e-3</a:t>
            </a:r>
          </a:p>
        </p:txBody>
      </p:sp>
      <p:sp>
        <p:nvSpPr>
          <p:cNvPr name="TextBox 17" id="17"/>
          <p:cNvSpPr txBox="true"/>
          <p:nvPr/>
        </p:nvSpPr>
        <p:spPr>
          <a:xfrm rot="0">
            <a:off x="10120828" y="6613781"/>
            <a:ext cx="6404405" cy="2957631"/>
          </a:xfrm>
          <a:prstGeom prst="rect">
            <a:avLst/>
          </a:prstGeom>
        </p:spPr>
        <p:txBody>
          <a:bodyPr anchor="t" rtlCol="false" tIns="0" lIns="0" bIns="0" rIns="0">
            <a:spAutoFit/>
          </a:bodyPr>
          <a:lstStyle/>
          <a:p>
            <a:pPr algn="l">
              <a:lnSpc>
                <a:spcPts val="3920"/>
              </a:lnSpc>
            </a:pPr>
            <a:r>
              <a:rPr lang="en-US" sz="2800">
                <a:solidFill>
                  <a:srgbClr val="000000"/>
                </a:solidFill>
                <a:latin typeface="윤고딕"/>
                <a:ea typeface="윤고딕"/>
                <a:cs typeface="윤고딕"/>
                <a:sym typeface="윤고딕"/>
              </a:rPr>
              <a:t>텍스트 기반 이미지 생성에 특화</a:t>
            </a:r>
          </a:p>
          <a:p>
            <a:pPr algn="l">
              <a:lnSpc>
                <a:spcPts val="3920"/>
              </a:lnSpc>
            </a:pPr>
            <a:r>
              <a:rPr lang="en-US" sz="2800">
                <a:solidFill>
                  <a:srgbClr val="000000"/>
                </a:solidFill>
                <a:latin typeface="윤고딕"/>
                <a:ea typeface="윤고딕"/>
                <a:cs typeface="윤고딕"/>
                <a:sym typeface="윤고딕"/>
              </a:rPr>
              <a:t>입력 프롬프트에 기반한 고품질 이미지 생성</a:t>
            </a:r>
          </a:p>
          <a:p>
            <a:pPr algn="l">
              <a:lnSpc>
                <a:spcPts val="3920"/>
              </a:lnSpc>
            </a:pPr>
            <a:r>
              <a:rPr lang="en-US" sz="2800">
                <a:solidFill>
                  <a:srgbClr val="000000"/>
                </a:solidFill>
                <a:latin typeface="윤고딕"/>
                <a:ea typeface="윤고딕"/>
                <a:cs typeface="윤고딕"/>
                <a:sym typeface="윤고딕"/>
              </a:rPr>
              <a:t>OpenAI플랫폼 접근</a:t>
            </a:r>
          </a:p>
          <a:p>
            <a:pPr algn="l">
              <a:lnSpc>
                <a:spcPts val="3920"/>
              </a:lnSpc>
            </a:pPr>
            <a:r>
              <a:rPr lang="en-US" sz="2800">
                <a:solidFill>
                  <a:srgbClr val="000000"/>
                </a:solidFill>
                <a:latin typeface="윤고딕"/>
                <a:ea typeface="윤고딕"/>
                <a:cs typeface="윤고딕"/>
                <a:sym typeface="윤고딕"/>
              </a:rPr>
              <a:t>텍스트 기반 대화형 인터페이스</a:t>
            </a:r>
          </a:p>
          <a:p>
            <a:pPr algn="l">
              <a:lnSpc>
                <a:spcPts val="3920"/>
              </a:lnSpc>
            </a:pPr>
          </a:p>
          <a:p>
            <a:pPr algn="l">
              <a:lnSpc>
                <a:spcPts val="3920"/>
              </a:lnSpc>
              <a:spcBef>
                <a:spcPct val="0"/>
              </a:spcBef>
            </a:pPr>
          </a:p>
        </p:txBody>
      </p:sp>
      <p:sp>
        <p:nvSpPr>
          <p:cNvPr name="TextBox 18" id="18"/>
          <p:cNvSpPr txBox="true"/>
          <p:nvPr/>
        </p:nvSpPr>
        <p:spPr>
          <a:xfrm rot="0">
            <a:off x="7276938" y="3572376"/>
            <a:ext cx="2388632" cy="966097"/>
          </a:xfrm>
          <a:prstGeom prst="rect">
            <a:avLst/>
          </a:prstGeom>
        </p:spPr>
        <p:txBody>
          <a:bodyPr anchor="t" rtlCol="false" tIns="0" lIns="0" bIns="0" rIns="0">
            <a:spAutoFit/>
          </a:bodyPr>
          <a:lstStyle/>
          <a:p>
            <a:pPr algn="ctr">
              <a:lnSpc>
                <a:spcPts val="3715"/>
              </a:lnSpc>
            </a:pPr>
            <a:r>
              <a:rPr lang="en-US" sz="2510" spc="-100">
                <a:solidFill>
                  <a:srgbClr val="000000"/>
                </a:solidFill>
                <a:latin typeface="윤고딕 Bold"/>
                <a:ea typeface="윤고딕 Bold"/>
                <a:cs typeface="윤고딕 Bold"/>
                <a:sym typeface="윤고딕 Bold"/>
              </a:rPr>
              <a:t>Azure Open ai</a:t>
            </a:r>
          </a:p>
          <a:p>
            <a:pPr algn="ctr">
              <a:lnSpc>
                <a:spcPts val="3715"/>
              </a:lnSpc>
              <a:spcBef>
                <a:spcPct val="0"/>
              </a:spcBef>
            </a:pPr>
            <a:r>
              <a:rPr lang="en-US" sz="2510" spc="-100">
                <a:solidFill>
                  <a:srgbClr val="000000"/>
                </a:solidFill>
                <a:latin typeface="윤고딕 Bold"/>
                <a:ea typeface="윤고딕 Bold"/>
                <a:cs typeface="윤고딕 Bold"/>
                <a:sym typeface="윤고딕 Bold"/>
              </a:rPr>
              <a:t>기반 소설제작</a:t>
            </a:r>
          </a:p>
        </p:txBody>
      </p:sp>
      <p:sp>
        <p:nvSpPr>
          <p:cNvPr name="TextBox 19" id="19"/>
          <p:cNvSpPr txBox="true"/>
          <p:nvPr/>
        </p:nvSpPr>
        <p:spPr>
          <a:xfrm rot="0">
            <a:off x="10120828" y="2880040"/>
            <a:ext cx="6874537" cy="2369819"/>
          </a:xfrm>
          <a:prstGeom prst="rect">
            <a:avLst/>
          </a:prstGeom>
        </p:spPr>
        <p:txBody>
          <a:bodyPr anchor="t" rtlCol="false" tIns="0" lIns="0" bIns="0" rIns="0">
            <a:spAutoFit/>
          </a:bodyPr>
          <a:lstStyle/>
          <a:p>
            <a:pPr algn="l">
              <a:lnSpc>
                <a:spcPts val="3780"/>
              </a:lnSpc>
            </a:pPr>
            <a:r>
              <a:rPr lang="en-US" sz="2700">
                <a:solidFill>
                  <a:srgbClr val="000000"/>
                </a:solidFill>
                <a:latin typeface="윤고딕"/>
                <a:ea typeface="윤고딕"/>
                <a:cs typeface="윤고딕"/>
                <a:sym typeface="윤고딕"/>
              </a:rPr>
              <a:t>프롬프트 엔지니어링</a:t>
            </a:r>
            <a:r>
              <a:rPr lang="en-US" sz="2700">
                <a:solidFill>
                  <a:srgbClr val="000000"/>
                </a:solidFill>
                <a:latin typeface="윤고딕"/>
                <a:ea typeface="윤고딕"/>
                <a:cs typeface="윤고딕"/>
                <a:sym typeface="윤고딕"/>
              </a:rPr>
              <a:t> </a:t>
            </a:r>
          </a:p>
          <a:p>
            <a:pPr algn="l">
              <a:lnSpc>
                <a:spcPts val="3780"/>
              </a:lnSpc>
            </a:pPr>
          </a:p>
          <a:p>
            <a:pPr algn="l">
              <a:lnSpc>
                <a:spcPts val="3780"/>
              </a:lnSpc>
            </a:pPr>
            <a:r>
              <a:rPr lang="en-US" sz="2700">
                <a:solidFill>
                  <a:srgbClr val="000000"/>
                </a:solidFill>
                <a:latin typeface="윤고딕"/>
                <a:ea typeface="윤고딕"/>
                <a:cs typeface="윤고딕"/>
                <a:sym typeface="윤고딕"/>
              </a:rPr>
              <a:t>사용자의 대화 데이터 -&gt; 소설제작gpt-&gt; </a:t>
            </a:r>
          </a:p>
          <a:p>
            <a:pPr algn="l">
              <a:lnSpc>
                <a:spcPts val="3780"/>
              </a:lnSpc>
            </a:pPr>
            <a:r>
              <a:rPr lang="en-US" sz="2700">
                <a:solidFill>
                  <a:srgbClr val="000000"/>
                </a:solidFill>
                <a:latin typeface="윤고딕"/>
                <a:ea typeface="윤고딕"/>
                <a:cs typeface="윤고딕"/>
                <a:sym typeface="윤고딕"/>
              </a:rPr>
              <a:t>dalle 에 들어갈 prompt제작gpt-&gt;dalle에 넣음</a:t>
            </a:r>
          </a:p>
          <a:p>
            <a:pPr algn="l">
              <a:lnSpc>
                <a:spcPts val="378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26</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435932"/>
            <a:ext cx="7027917" cy="1114628"/>
          </a:xfrm>
          <a:prstGeom prst="rect">
            <a:avLst/>
          </a:prstGeom>
        </p:spPr>
        <p:txBody>
          <a:bodyPr anchor="t" rtlCol="false" tIns="0" lIns="0" bIns="0" rIns="0">
            <a:spAutoFit/>
          </a:bodyPr>
          <a:lstStyle/>
          <a:p>
            <a:pPr algn="ctr">
              <a:lnSpc>
                <a:spcPts val="8680"/>
              </a:lnSpc>
            </a:pPr>
            <a:r>
              <a:rPr lang="en-US" sz="6200">
                <a:solidFill>
                  <a:srgbClr val="366E1E"/>
                </a:solidFill>
                <a:latin typeface="윤고딕 Bold"/>
                <a:ea typeface="윤고딕 Bold"/>
                <a:cs typeface="윤고딕 Bold"/>
                <a:sym typeface="윤고딕 Bold"/>
              </a:rPr>
              <a:t>2-2. AI 그림일기</a:t>
            </a:r>
          </a:p>
        </p:txBody>
      </p:sp>
      <p:sp>
        <p:nvSpPr>
          <p:cNvPr name="TextBox 8" id="8"/>
          <p:cNvSpPr txBox="true"/>
          <p:nvPr/>
        </p:nvSpPr>
        <p:spPr>
          <a:xfrm rot="0">
            <a:off x="9144000" y="2420838"/>
            <a:ext cx="5111561" cy="6179981"/>
          </a:xfrm>
          <a:prstGeom prst="rect">
            <a:avLst/>
          </a:prstGeom>
        </p:spPr>
        <p:txBody>
          <a:bodyPr anchor="t" rtlCol="false" tIns="0" lIns="0" bIns="0" rIns="0">
            <a:spAutoFit/>
          </a:bodyPr>
          <a:lstStyle/>
          <a:p>
            <a:pPr algn="l">
              <a:lnSpc>
                <a:spcPts val="2704"/>
              </a:lnSpc>
              <a:spcBef>
                <a:spcPct val="0"/>
              </a:spcBef>
            </a:pPr>
            <a:r>
              <a:rPr lang="en-US" sz="1931">
                <a:solidFill>
                  <a:srgbClr val="000000"/>
                </a:solidFill>
                <a:latin typeface="윤고딕"/>
                <a:ea typeface="윤고딕"/>
                <a:cs typeface="윤고딕"/>
                <a:sym typeface="윤고딕"/>
              </a:rPr>
              <a:t>  신기하게도, 이번에는 모든 것이 완벽하게 작용했다. 루나는 기쁨에 가득 차 자신의 성공을 축하했다. 그녀는 마법의 정원 덕분에 해결책을 찾을 수 있었다고 믿었다.</a:t>
            </a:r>
          </a:p>
          <a:p>
            <a:pPr algn="l">
              <a:lnSpc>
                <a:spcPts val="2704"/>
              </a:lnSpc>
              <a:spcBef>
                <a:spcPct val="0"/>
              </a:spcBef>
            </a:pPr>
            <a:r>
              <a:rPr lang="en-US" sz="1931">
                <a:solidFill>
                  <a:srgbClr val="000000"/>
                </a:solidFill>
                <a:latin typeface="윤고딕"/>
                <a:ea typeface="윤고딕"/>
                <a:cs typeface="윤고딕"/>
                <a:sym typeface="윤고딕"/>
              </a:rPr>
              <a:t> 루나는 다시 나무를 찾아가 감사의 인사를 전했다. 나무는 조용히 그녀의 말을 들으며, 그녀에게 따뜻한 바람을 선물했다. 루나는 그 바람을 느끼며, 앞으로 어떤 어려움이 닥쳐도 해결할 수 있을 것이라는 자신감을 얻었다.</a:t>
            </a:r>
          </a:p>
          <a:p>
            <a:pPr algn="l">
              <a:lnSpc>
                <a:spcPts val="2704"/>
              </a:lnSpc>
              <a:spcBef>
                <a:spcPct val="0"/>
              </a:spcBef>
            </a:pPr>
          </a:p>
          <a:p>
            <a:pPr algn="l">
              <a:lnSpc>
                <a:spcPts val="2704"/>
              </a:lnSpc>
              <a:spcBef>
                <a:spcPct val="0"/>
              </a:spcBef>
            </a:pPr>
            <a:r>
              <a:rPr lang="en-US" sz="1931">
                <a:solidFill>
                  <a:srgbClr val="000000"/>
                </a:solidFill>
                <a:latin typeface="윤고딕"/>
                <a:ea typeface="윤고딕"/>
                <a:cs typeface="윤고딕"/>
                <a:sym typeface="윤고딕"/>
              </a:rPr>
              <a:t> 그 후로 루나는 마을 사람들의 문제를 해결해 주며 자신의 능력을 더욱 발전시켰다. 그리고 언제나 문제가 생길 때마다 마법의 정원을 찾아가 새로운 영감을 얻곤 했다.</a:t>
            </a:r>
          </a:p>
          <a:p>
            <a:pPr algn="l">
              <a:lnSpc>
                <a:spcPts val="2704"/>
              </a:lnSpc>
              <a:spcBef>
                <a:spcPct val="0"/>
              </a:spcBef>
            </a:pPr>
            <a:r>
              <a:rPr lang="en-US" sz="1931">
                <a:solidFill>
                  <a:srgbClr val="000000"/>
                </a:solidFill>
                <a:latin typeface="윤고딕"/>
                <a:ea typeface="윤고딕"/>
                <a:cs typeface="윤고딕"/>
                <a:sym typeface="윤고딕"/>
              </a:rPr>
              <a:t> 이 이야기는 루나가 어려움을 극복하고 성장하는 과정을 통해, 우리 모두가 어려운 상황에서도 새로운 시각으로 문제를 바라보고 해결책을 찾을 수 있다는 메시지를 전하고 있다</a:t>
            </a:r>
          </a:p>
        </p:txBody>
      </p:sp>
      <p:sp>
        <p:nvSpPr>
          <p:cNvPr name="TextBox 9" id="9"/>
          <p:cNvSpPr txBox="true"/>
          <p:nvPr/>
        </p:nvSpPr>
        <p:spPr>
          <a:xfrm rot="0">
            <a:off x="2670740" y="2216420"/>
            <a:ext cx="5809970" cy="7333845"/>
          </a:xfrm>
          <a:prstGeom prst="rect">
            <a:avLst/>
          </a:prstGeom>
        </p:spPr>
        <p:txBody>
          <a:bodyPr anchor="t" rtlCol="false" tIns="0" lIns="0" bIns="0" rIns="0">
            <a:spAutoFit/>
          </a:bodyPr>
          <a:lstStyle/>
          <a:p>
            <a:pPr algn="l">
              <a:lnSpc>
                <a:spcPts val="2647"/>
              </a:lnSpc>
              <a:spcBef>
                <a:spcPct val="0"/>
              </a:spcBef>
            </a:pPr>
            <a:r>
              <a:rPr lang="en-US" sz="1890">
                <a:solidFill>
                  <a:srgbClr val="000000"/>
                </a:solidFill>
                <a:latin typeface="윤고딕"/>
                <a:ea typeface="윤고딕"/>
                <a:cs typeface="윤고딕"/>
                <a:sym typeface="윤고딕"/>
              </a:rPr>
              <a:t>&lt;</a:t>
            </a:r>
            <a:r>
              <a:rPr lang="en-US" sz="1890">
                <a:solidFill>
                  <a:srgbClr val="000000"/>
                </a:solidFill>
                <a:latin typeface="윤고딕"/>
                <a:ea typeface="윤고딕"/>
                <a:cs typeface="윤고딕"/>
                <a:sym typeface="윤고딕"/>
              </a:rPr>
              <a:t>마법의 코드 정원&gt;</a:t>
            </a:r>
          </a:p>
          <a:p>
            <a:pPr algn="l">
              <a:lnSpc>
                <a:spcPts val="2647"/>
              </a:lnSpc>
              <a:spcBef>
                <a:spcPct val="0"/>
              </a:spcBef>
            </a:pPr>
            <a:r>
              <a:rPr lang="en-US" sz="1890">
                <a:solidFill>
                  <a:srgbClr val="000000"/>
                </a:solidFill>
                <a:latin typeface="윤고딕"/>
                <a:ea typeface="윤고딕"/>
                <a:cs typeface="윤고딕"/>
                <a:sym typeface="윤고딕"/>
              </a:rPr>
              <a:t>   어느 작은 마을에 루나라는 이름의 소녀가 살고 있었다. 루나는 마을의 컴퓨터 마법사로, 사람들이 어려움을 겪을 때마다 도움을 주는 일을 했다. 어느 날, 루나는 자신의 컴퓨터 앞에 앉아 새로운 프로그램을 만들고 있었다. 그러나 이상하게도 코드에는 끝없이 버그가 생겨났다. </a:t>
            </a:r>
          </a:p>
          <a:p>
            <a:pPr algn="l">
              <a:lnSpc>
                <a:spcPts val="2647"/>
              </a:lnSpc>
              <a:spcBef>
                <a:spcPct val="0"/>
              </a:spcBef>
            </a:pPr>
            <a:r>
              <a:rPr lang="en-US" sz="1890">
                <a:solidFill>
                  <a:srgbClr val="000000"/>
                </a:solidFill>
                <a:latin typeface="윤고딕"/>
                <a:ea typeface="윤고딕"/>
                <a:cs typeface="윤고딕"/>
                <a:sym typeface="윤고딕"/>
              </a:rPr>
              <a:t> 루나는 버그를 수정하려고 여러 번 시도했지만, 문제는 계속해서 나타났다.</a:t>
            </a:r>
          </a:p>
          <a:p>
            <a:pPr algn="l">
              <a:lnSpc>
                <a:spcPts val="2647"/>
              </a:lnSpc>
              <a:spcBef>
                <a:spcPct val="0"/>
              </a:spcBef>
            </a:pPr>
            <a:r>
              <a:rPr lang="en-US" sz="1890">
                <a:solidFill>
                  <a:srgbClr val="000000"/>
                </a:solidFill>
                <a:latin typeface="윤고딕"/>
                <a:ea typeface="윤고딕"/>
                <a:cs typeface="윤고딕"/>
                <a:sym typeface="윤고딕"/>
              </a:rPr>
              <a:t> 점점 지쳐가던 루나는 잠시 휴식을 취하기로 했다. 그녀는 마을 저쪽에 있는 마법의 정원으로 걸어갔다. 그곳에는 그녀의 혼란을 해결해주는 신비한 힘이 깃들어 있었다.</a:t>
            </a:r>
          </a:p>
          <a:p>
            <a:pPr algn="l">
              <a:lnSpc>
                <a:spcPts val="2647"/>
              </a:lnSpc>
              <a:spcBef>
                <a:spcPct val="0"/>
              </a:spcBef>
            </a:pPr>
            <a:r>
              <a:rPr lang="en-US" sz="1890">
                <a:solidFill>
                  <a:srgbClr val="000000"/>
                </a:solidFill>
                <a:latin typeface="윤고딕"/>
                <a:ea typeface="윤고딕"/>
                <a:cs typeface="윤고딕"/>
                <a:sym typeface="윤고딕"/>
              </a:rPr>
              <a:t>정원에 도착한 루나는 오래된 나무 아래에 앉아 눈을 감았다. 그러자 나무는 부드러운 속삭임으로 그녀에게 말을 걸었다.</a:t>
            </a:r>
          </a:p>
          <a:p>
            <a:pPr algn="l">
              <a:lnSpc>
                <a:spcPts val="2647"/>
              </a:lnSpc>
              <a:spcBef>
                <a:spcPct val="0"/>
              </a:spcBef>
            </a:pPr>
            <a:r>
              <a:rPr lang="en-US" sz="1890">
                <a:solidFill>
                  <a:srgbClr val="000000"/>
                </a:solidFill>
                <a:latin typeface="윤고딕"/>
                <a:ea typeface="윤고딕"/>
                <a:cs typeface="윤고딕"/>
                <a:sym typeface="윤고딕"/>
              </a:rPr>
              <a:t>      "루나, 모든 문제는 해결책을 가지고 있어. 마음을 열고 새로운 시각으로 바라보렴."</a:t>
            </a:r>
          </a:p>
          <a:p>
            <a:pPr algn="l">
              <a:lnSpc>
                <a:spcPts val="2647"/>
              </a:lnSpc>
              <a:spcBef>
                <a:spcPct val="0"/>
              </a:spcBef>
            </a:pPr>
            <a:r>
              <a:rPr lang="en-US" sz="1890">
                <a:solidFill>
                  <a:srgbClr val="000000"/>
                </a:solidFill>
                <a:latin typeface="윤고딕"/>
                <a:ea typeface="윤고딕"/>
                <a:cs typeface="윤고딕"/>
                <a:sym typeface="윤고딕"/>
              </a:rPr>
              <a:t> 루나는 나무의 말을 되새기며 다시 컴퓨터 앞에 앉았다. 그녀는 마음을 가다듬고, 자신이 시도하지 않은 새로운 방법을 떠올렸다. 이번에는 문제를 새로운 방식으로 접근해 보았다. 그녀는 코드의 소통을 바꾸고, 데이터를 저장하는 방식을 조정했다.</a:t>
            </a:r>
          </a:p>
          <a:p>
            <a:pPr algn="l">
              <a:lnSpc>
                <a:spcPts val="2647"/>
              </a:lnSpc>
              <a:spcBef>
                <a:spcPct val="0"/>
              </a:spcBef>
            </a:pPr>
          </a:p>
        </p:txBody>
      </p:sp>
      <p:grpSp>
        <p:nvGrpSpPr>
          <p:cNvPr name="Group 10" id="10"/>
          <p:cNvGrpSpPr/>
          <p:nvPr/>
        </p:nvGrpSpPr>
        <p:grpSpPr>
          <a:xfrm rot="0">
            <a:off x="14826515" y="8352870"/>
            <a:ext cx="1782439" cy="905430"/>
            <a:chOff x="0" y="0"/>
            <a:chExt cx="812800" cy="412880"/>
          </a:xfrm>
        </p:grpSpPr>
        <p:sp>
          <p:nvSpPr>
            <p:cNvPr name="Freeform 11" id="11"/>
            <p:cNvSpPr/>
            <p:nvPr/>
          </p:nvSpPr>
          <p:spPr>
            <a:xfrm flipH="false" flipV="false" rot="0">
              <a:off x="0" y="0"/>
              <a:ext cx="812800" cy="412880"/>
            </a:xfrm>
            <a:custGeom>
              <a:avLst/>
              <a:gdLst/>
              <a:ahLst/>
              <a:cxnLst/>
              <a:rect r="r" b="b" t="t" l="l"/>
              <a:pathLst>
                <a:path h="412880" w="812800">
                  <a:moveTo>
                    <a:pt x="406400" y="0"/>
                  </a:moveTo>
                  <a:cubicBezTo>
                    <a:pt x="181951" y="0"/>
                    <a:pt x="0" y="92426"/>
                    <a:pt x="0" y="206440"/>
                  </a:cubicBezTo>
                  <a:cubicBezTo>
                    <a:pt x="0" y="320454"/>
                    <a:pt x="181951" y="412880"/>
                    <a:pt x="406400" y="412880"/>
                  </a:cubicBezTo>
                  <a:cubicBezTo>
                    <a:pt x="630849" y="412880"/>
                    <a:pt x="812800" y="320454"/>
                    <a:pt x="812800" y="206440"/>
                  </a:cubicBezTo>
                  <a:cubicBezTo>
                    <a:pt x="812800" y="92426"/>
                    <a:pt x="630849" y="0"/>
                    <a:pt x="406400" y="0"/>
                  </a:cubicBezTo>
                  <a:close/>
                </a:path>
              </a:pathLst>
            </a:custGeom>
            <a:gradFill rotWithShape="true">
              <a:gsLst>
                <a:gs pos="0">
                  <a:srgbClr val="70DFE4">
                    <a:alpha val="100000"/>
                  </a:srgbClr>
                </a:gs>
                <a:gs pos="100000">
                  <a:srgbClr val="DEFFFB">
                    <a:alpha val="100000"/>
                  </a:srgbClr>
                </a:gs>
              </a:gsLst>
              <a:path path="circle">
                <a:fillToRect l="0" r="100000" t="0" b="100000"/>
              </a:path>
              <a:tileRect r="0" l="-100000" b="0" t="-100000"/>
            </a:gradFill>
          </p:spPr>
        </p:sp>
        <p:sp>
          <p:nvSpPr>
            <p:cNvPr name="TextBox 12" id="12"/>
            <p:cNvSpPr txBox="true"/>
            <p:nvPr/>
          </p:nvSpPr>
          <p:spPr>
            <a:xfrm>
              <a:off x="76200" y="-27967"/>
              <a:ext cx="660400" cy="402140"/>
            </a:xfrm>
            <a:prstGeom prst="rect">
              <a:avLst/>
            </a:prstGeom>
          </p:spPr>
          <p:txBody>
            <a:bodyPr anchor="ctr" rtlCol="false" tIns="50800" lIns="50800" bIns="50800" rIns="50800"/>
            <a:lstStyle/>
            <a:p>
              <a:pPr algn="ctr">
                <a:lnSpc>
                  <a:spcPts val="3002"/>
                </a:lnSpc>
              </a:pPr>
            </a:p>
          </p:txBody>
        </p:sp>
      </p:grpSp>
      <p:sp>
        <p:nvSpPr>
          <p:cNvPr name="TextBox 13" id="13"/>
          <p:cNvSpPr txBox="true"/>
          <p:nvPr/>
        </p:nvSpPr>
        <p:spPr>
          <a:xfrm rot="0">
            <a:off x="14659279" y="8545540"/>
            <a:ext cx="2116909" cy="474956"/>
          </a:xfrm>
          <a:prstGeom prst="rect">
            <a:avLst/>
          </a:prstGeom>
        </p:spPr>
        <p:txBody>
          <a:bodyPr anchor="t" rtlCol="false" tIns="0" lIns="0" bIns="0" rIns="0">
            <a:spAutoFit/>
          </a:bodyPr>
          <a:lstStyle/>
          <a:p>
            <a:pPr algn="ctr">
              <a:lnSpc>
                <a:spcPts val="3710"/>
              </a:lnSpc>
              <a:spcBef>
                <a:spcPct val="0"/>
              </a:spcBef>
            </a:pPr>
            <a:r>
              <a:rPr lang="en-US" sz="2507" spc="-100">
                <a:solidFill>
                  <a:srgbClr val="FF5C3A"/>
                </a:solidFill>
                <a:latin typeface="윤고딕 Bold"/>
                <a:ea typeface="윤고딕 Bold"/>
                <a:cs typeface="윤고딕 Bold"/>
                <a:sym typeface="윤고딕 Bold"/>
              </a:rPr>
              <a:t>긍정적 </a:t>
            </a:r>
          </a:p>
        </p:txBody>
      </p:sp>
      <p:grpSp>
        <p:nvGrpSpPr>
          <p:cNvPr name="Group 14" id="14"/>
          <p:cNvGrpSpPr/>
          <p:nvPr/>
        </p:nvGrpSpPr>
        <p:grpSpPr>
          <a:xfrm rot="0">
            <a:off x="14810935" y="3628761"/>
            <a:ext cx="1782439" cy="905430"/>
            <a:chOff x="0" y="0"/>
            <a:chExt cx="812800" cy="412880"/>
          </a:xfrm>
        </p:grpSpPr>
        <p:sp>
          <p:nvSpPr>
            <p:cNvPr name="Freeform 15" id="15"/>
            <p:cNvSpPr/>
            <p:nvPr/>
          </p:nvSpPr>
          <p:spPr>
            <a:xfrm flipH="false" flipV="false" rot="0">
              <a:off x="0" y="0"/>
              <a:ext cx="812800" cy="412880"/>
            </a:xfrm>
            <a:custGeom>
              <a:avLst/>
              <a:gdLst/>
              <a:ahLst/>
              <a:cxnLst/>
              <a:rect r="r" b="b" t="t" l="l"/>
              <a:pathLst>
                <a:path h="412880" w="812800">
                  <a:moveTo>
                    <a:pt x="406400" y="0"/>
                  </a:moveTo>
                  <a:cubicBezTo>
                    <a:pt x="181951" y="0"/>
                    <a:pt x="0" y="92426"/>
                    <a:pt x="0" y="206440"/>
                  </a:cubicBezTo>
                  <a:cubicBezTo>
                    <a:pt x="0" y="320454"/>
                    <a:pt x="181951" y="412880"/>
                    <a:pt x="406400" y="412880"/>
                  </a:cubicBezTo>
                  <a:cubicBezTo>
                    <a:pt x="630849" y="412880"/>
                    <a:pt x="812800" y="320454"/>
                    <a:pt x="812800" y="206440"/>
                  </a:cubicBezTo>
                  <a:cubicBezTo>
                    <a:pt x="812800" y="92426"/>
                    <a:pt x="630849" y="0"/>
                    <a:pt x="406400" y="0"/>
                  </a:cubicBezTo>
                  <a:close/>
                </a:path>
              </a:pathLst>
            </a:custGeom>
            <a:gradFill rotWithShape="true">
              <a:gsLst>
                <a:gs pos="0">
                  <a:srgbClr val="70DFE4">
                    <a:alpha val="100000"/>
                  </a:srgbClr>
                </a:gs>
                <a:gs pos="100000">
                  <a:srgbClr val="DEFFFB">
                    <a:alpha val="100000"/>
                  </a:srgbClr>
                </a:gs>
              </a:gsLst>
              <a:path path="circle">
                <a:fillToRect l="0" r="100000" t="0" b="100000"/>
              </a:path>
              <a:tileRect r="0" l="-100000" b="0" t="-100000"/>
            </a:gradFill>
          </p:spPr>
        </p:sp>
        <p:sp>
          <p:nvSpPr>
            <p:cNvPr name="TextBox 16" id="16"/>
            <p:cNvSpPr txBox="true"/>
            <p:nvPr/>
          </p:nvSpPr>
          <p:spPr>
            <a:xfrm>
              <a:off x="76200" y="-27967"/>
              <a:ext cx="660400" cy="402140"/>
            </a:xfrm>
            <a:prstGeom prst="rect">
              <a:avLst/>
            </a:prstGeom>
          </p:spPr>
          <p:txBody>
            <a:bodyPr anchor="ctr" rtlCol="false" tIns="50800" lIns="50800" bIns="50800" rIns="50800"/>
            <a:lstStyle/>
            <a:p>
              <a:pPr algn="ctr">
                <a:lnSpc>
                  <a:spcPts val="3002"/>
                </a:lnSpc>
              </a:pPr>
            </a:p>
          </p:txBody>
        </p:sp>
      </p:grpSp>
      <p:sp>
        <p:nvSpPr>
          <p:cNvPr name="TextBox 17" id="17"/>
          <p:cNvSpPr txBox="true"/>
          <p:nvPr/>
        </p:nvSpPr>
        <p:spPr>
          <a:xfrm rot="0">
            <a:off x="14643700" y="3811907"/>
            <a:ext cx="2116909" cy="453477"/>
          </a:xfrm>
          <a:prstGeom prst="rect">
            <a:avLst/>
          </a:prstGeom>
        </p:spPr>
        <p:txBody>
          <a:bodyPr anchor="t" rtlCol="false" tIns="0" lIns="0" bIns="0" rIns="0">
            <a:spAutoFit/>
          </a:bodyPr>
          <a:lstStyle/>
          <a:p>
            <a:pPr algn="ctr">
              <a:lnSpc>
                <a:spcPts val="3414"/>
              </a:lnSpc>
              <a:spcBef>
                <a:spcPct val="0"/>
              </a:spcBef>
            </a:pPr>
            <a:r>
              <a:rPr lang="en-US" sz="2307" spc="-92">
                <a:solidFill>
                  <a:srgbClr val="FF5C3A"/>
                </a:solidFill>
                <a:latin typeface="윤고딕 Bold"/>
                <a:ea typeface="윤고딕 Bold"/>
                <a:cs typeface="윤고딕 Bold"/>
                <a:sym typeface="윤고딕 Bold"/>
              </a:rPr>
              <a:t>힐링 판타지</a:t>
            </a:r>
          </a:p>
        </p:txBody>
      </p:sp>
      <p:grpSp>
        <p:nvGrpSpPr>
          <p:cNvPr name="Group 18" id="18"/>
          <p:cNvGrpSpPr/>
          <p:nvPr/>
        </p:nvGrpSpPr>
        <p:grpSpPr>
          <a:xfrm rot="0">
            <a:off x="14810935" y="5270533"/>
            <a:ext cx="1782439" cy="905430"/>
            <a:chOff x="0" y="0"/>
            <a:chExt cx="812800" cy="412880"/>
          </a:xfrm>
        </p:grpSpPr>
        <p:sp>
          <p:nvSpPr>
            <p:cNvPr name="Freeform 19" id="19"/>
            <p:cNvSpPr/>
            <p:nvPr/>
          </p:nvSpPr>
          <p:spPr>
            <a:xfrm flipH="false" flipV="false" rot="0">
              <a:off x="0" y="0"/>
              <a:ext cx="812800" cy="412880"/>
            </a:xfrm>
            <a:custGeom>
              <a:avLst/>
              <a:gdLst/>
              <a:ahLst/>
              <a:cxnLst/>
              <a:rect r="r" b="b" t="t" l="l"/>
              <a:pathLst>
                <a:path h="412880" w="812800">
                  <a:moveTo>
                    <a:pt x="406400" y="0"/>
                  </a:moveTo>
                  <a:cubicBezTo>
                    <a:pt x="181951" y="0"/>
                    <a:pt x="0" y="92426"/>
                    <a:pt x="0" y="206440"/>
                  </a:cubicBezTo>
                  <a:cubicBezTo>
                    <a:pt x="0" y="320454"/>
                    <a:pt x="181951" y="412880"/>
                    <a:pt x="406400" y="412880"/>
                  </a:cubicBezTo>
                  <a:cubicBezTo>
                    <a:pt x="630849" y="412880"/>
                    <a:pt x="812800" y="320454"/>
                    <a:pt x="812800" y="206440"/>
                  </a:cubicBezTo>
                  <a:cubicBezTo>
                    <a:pt x="812800" y="92426"/>
                    <a:pt x="630849" y="0"/>
                    <a:pt x="406400" y="0"/>
                  </a:cubicBezTo>
                  <a:close/>
                </a:path>
              </a:pathLst>
            </a:custGeom>
            <a:gradFill rotWithShape="true">
              <a:gsLst>
                <a:gs pos="0">
                  <a:srgbClr val="70DFE4">
                    <a:alpha val="100000"/>
                  </a:srgbClr>
                </a:gs>
                <a:gs pos="100000">
                  <a:srgbClr val="DEFFFB">
                    <a:alpha val="100000"/>
                  </a:srgbClr>
                </a:gs>
              </a:gsLst>
              <a:path path="circle">
                <a:fillToRect l="0" r="100000" t="0" b="100000"/>
              </a:path>
              <a:tileRect r="0" l="-100000" b="0" t="-100000"/>
            </a:gradFill>
          </p:spPr>
        </p:sp>
        <p:sp>
          <p:nvSpPr>
            <p:cNvPr name="TextBox 20" id="20"/>
            <p:cNvSpPr txBox="true"/>
            <p:nvPr/>
          </p:nvSpPr>
          <p:spPr>
            <a:xfrm>
              <a:off x="76200" y="-27967"/>
              <a:ext cx="660400" cy="402140"/>
            </a:xfrm>
            <a:prstGeom prst="rect">
              <a:avLst/>
            </a:prstGeom>
          </p:spPr>
          <p:txBody>
            <a:bodyPr anchor="ctr" rtlCol="false" tIns="50800" lIns="50800" bIns="50800" rIns="50800"/>
            <a:lstStyle/>
            <a:p>
              <a:pPr algn="ctr">
                <a:lnSpc>
                  <a:spcPts val="3002"/>
                </a:lnSpc>
              </a:pPr>
            </a:p>
          </p:txBody>
        </p:sp>
      </p:grpSp>
      <p:sp>
        <p:nvSpPr>
          <p:cNvPr name="TextBox 21" id="21"/>
          <p:cNvSpPr txBox="true"/>
          <p:nvPr/>
        </p:nvSpPr>
        <p:spPr>
          <a:xfrm rot="0">
            <a:off x="14643700" y="5453678"/>
            <a:ext cx="2116909" cy="453477"/>
          </a:xfrm>
          <a:prstGeom prst="rect">
            <a:avLst/>
          </a:prstGeom>
        </p:spPr>
        <p:txBody>
          <a:bodyPr anchor="t" rtlCol="false" tIns="0" lIns="0" bIns="0" rIns="0">
            <a:spAutoFit/>
          </a:bodyPr>
          <a:lstStyle/>
          <a:p>
            <a:pPr algn="ctr">
              <a:lnSpc>
                <a:spcPts val="3414"/>
              </a:lnSpc>
              <a:spcBef>
                <a:spcPct val="0"/>
              </a:spcBef>
            </a:pPr>
            <a:r>
              <a:rPr lang="en-US" sz="2307" spc="-92">
                <a:solidFill>
                  <a:srgbClr val="FF5C3A"/>
                </a:solidFill>
                <a:latin typeface="윤고딕 Bold"/>
                <a:ea typeface="윤고딕 Bold"/>
                <a:cs typeface="윤고딕 Bold"/>
                <a:sym typeface="윤고딕 Bold"/>
              </a:rPr>
              <a:t>은유적 표현</a:t>
            </a:r>
          </a:p>
        </p:txBody>
      </p:sp>
      <p:grpSp>
        <p:nvGrpSpPr>
          <p:cNvPr name="Group 22" id="22"/>
          <p:cNvGrpSpPr/>
          <p:nvPr/>
        </p:nvGrpSpPr>
        <p:grpSpPr>
          <a:xfrm rot="0">
            <a:off x="14781181" y="6652212"/>
            <a:ext cx="1782439" cy="905430"/>
            <a:chOff x="0" y="0"/>
            <a:chExt cx="812800" cy="412880"/>
          </a:xfrm>
        </p:grpSpPr>
        <p:sp>
          <p:nvSpPr>
            <p:cNvPr name="Freeform 23" id="23"/>
            <p:cNvSpPr/>
            <p:nvPr/>
          </p:nvSpPr>
          <p:spPr>
            <a:xfrm flipH="false" flipV="false" rot="0">
              <a:off x="0" y="0"/>
              <a:ext cx="812800" cy="412880"/>
            </a:xfrm>
            <a:custGeom>
              <a:avLst/>
              <a:gdLst/>
              <a:ahLst/>
              <a:cxnLst/>
              <a:rect r="r" b="b" t="t" l="l"/>
              <a:pathLst>
                <a:path h="412880" w="812800">
                  <a:moveTo>
                    <a:pt x="406400" y="0"/>
                  </a:moveTo>
                  <a:cubicBezTo>
                    <a:pt x="181951" y="0"/>
                    <a:pt x="0" y="92426"/>
                    <a:pt x="0" y="206440"/>
                  </a:cubicBezTo>
                  <a:cubicBezTo>
                    <a:pt x="0" y="320454"/>
                    <a:pt x="181951" y="412880"/>
                    <a:pt x="406400" y="412880"/>
                  </a:cubicBezTo>
                  <a:cubicBezTo>
                    <a:pt x="630849" y="412880"/>
                    <a:pt x="812800" y="320454"/>
                    <a:pt x="812800" y="206440"/>
                  </a:cubicBezTo>
                  <a:cubicBezTo>
                    <a:pt x="812800" y="92426"/>
                    <a:pt x="630849" y="0"/>
                    <a:pt x="406400" y="0"/>
                  </a:cubicBezTo>
                  <a:close/>
                </a:path>
              </a:pathLst>
            </a:custGeom>
            <a:gradFill rotWithShape="true">
              <a:gsLst>
                <a:gs pos="0">
                  <a:srgbClr val="70DFE4">
                    <a:alpha val="100000"/>
                  </a:srgbClr>
                </a:gs>
                <a:gs pos="100000">
                  <a:srgbClr val="DEFFFB">
                    <a:alpha val="100000"/>
                  </a:srgbClr>
                </a:gs>
              </a:gsLst>
              <a:path path="circle">
                <a:fillToRect l="0" r="100000" t="0" b="100000"/>
              </a:path>
              <a:tileRect r="0" l="-100000" b="0" t="-100000"/>
            </a:gradFill>
          </p:spPr>
        </p:sp>
        <p:sp>
          <p:nvSpPr>
            <p:cNvPr name="TextBox 24" id="24"/>
            <p:cNvSpPr txBox="true"/>
            <p:nvPr/>
          </p:nvSpPr>
          <p:spPr>
            <a:xfrm>
              <a:off x="76200" y="-27967"/>
              <a:ext cx="660400" cy="402140"/>
            </a:xfrm>
            <a:prstGeom prst="rect">
              <a:avLst/>
            </a:prstGeom>
          </p:spPr>
          <p:txBody>
            <a:bodyPr anchor="ctr" rtlCol="false" tIns="50800" lIns="50800" bIns="50800" rIns="50800"/>
            <a:lstStyle/>
            <a:p>
              <a:pPr algn="ctr">
                <a:lnSpc>
                  <a:spcPts val="3002"/>
                </a:lnSpc>
              </a:pPr>
            </a:p>
          </p:txBody>
        </p:sp>
      </p:grpSp>
      <p:sp>
        <p:nvSpPr>
          <p:cNvPr name="TextBox 25" id="25"/>
          <p:cNvSpPr txBox="true"/>
          <p:nvPr/>
        </p:nvSpPr>
        <p:spPr>
          <a:xfrm rot="0">
            <a:off x="14613945" y="6844883"/>
            <a:ext cx="2116909" cy="459413"/>
          </a:xfrm>
          <a:prstGeom prst="rect">
            <a:avLst/>
          </a:prstGeom>
        </p:spPr>
        <p:txBody>
          <a:bodyPr anchor="t" rtlCol="false" tIns="0" lIns="0" bIns="0" rIns="0">
            <a:spAutoFit/>
          </a:bodyPr>
          <a:lstStyle/>
          <a:p>
            <a:pPr algn="ctr">
              <a:lnSpc>
                <a:spcPts val="3562"/>
              </a:lnSpc>
              <a:spcBef>
                <a:spcPct val="0"/>
              </a:spcBef>
            </a:pPr>
            <a:r>
              <a:rPr lang="en-US" sz="2407" spc="-96">
                <a:solidFill>
                  <a:srgbClr val="FF5C3A"/>
                </a:solidFill>
                <a:latin typeface="윤고딕 Bold"/>
                <a:ea typeface="윤고딕 Bold"/>
                <a:cs typeface="윤고딕 Bold"/>
                <a:sym typeface="윤고딕 Bold"/>
              </a:rPr>
              <a:t>플롯전개</a:t>
            </a:r>
          </a:p>
        </p:txBody>
      </p:sp>
      <p:grpSp>
        <p:nvGrpSpPr>
          <p:cNvPr name="Group 26" id="26"/>
          <p:cNvGrpSpPr/>
          <p:nvPr/>
        </p:nvGrpSpPr>
        <p:grpSpPr>
          <a:xfrm rot="0">
            <a:off x="14613945" y="2177565"/>
            <a:ext cx="2116909" cy="905430"/>
            <a:chOff x="0" y="0"/>
            <a:chExt cx="2822546" cy="1207240"/>
          </a:xfrm>
        </p:grpSpPr>
        <p:grpSp>
          <p:nvGrpSpPr>
            <p:cNvPr name="Group 27" id="27"/>
            <p:cNvGrpSpPr/>
            <p:nvPr/>
          </p:nvGrpSpPr>
          <p:grpSpPr>
            <a:xfrm rot="0">
              <a:off x="222981" y="0"/>
              <a:ext cx="2376585" cy="1207240"/>
              <a:chOff x="0" y="0"/>
              <a:chExt cx="812800" cy="412880"/>
            </a:xfrm>
          </p:grpSpPr>
          <p:sp>
            <p:nvSpPr>
              <p:cNvPr name="Freeform 28" id="28"/>
              <p:cNvSpPr/>
              <p:nvPr/>
            </p:nvSpPr>
            <p:spPr>
              <a:xfrm flipH="false" flipV="false" rot="0">
                <a:off x="0" y="0"/>
                <a:ext cx="812800" cy="412880"/>
              </a:xfrm>
              <a:custGeom>
                <a:avLst/>
                <a:gdLst/>
                <a:ahLst/>
                <a:cxnLst/>
                <a:rect r="r" b="b" t="t" l="l"/>
                <a:pathLst>
                  <a:path h="412880" w="812800">
                    <a:moveTo>
                      <a:pt x="406400" y="0"/>
                    </a:moveTo>
                    <a:cubicBezTo>
                      <a:pt x="181951" y="0"/>
                      <a:pt x="0" y="92426"/>
                      <a:pt x="0" y="206440"/>
                    </a:cubicBezTo>
                    <a:cubicBezTo>
                      <a:pt x="0" y="320454"/>
                      <a:pt x="181951" y="412880"/>
                      <a:pt x="406400" y="412880"/>
                    </a:cubicBezTo>
                    <a:cubicBezTo>
                      <a:pt x="630849" y="412880"/>
                      <a:pt x="812800" y="320454"/>
                      <a:pt x="812800" y="206440"/>
                    </a:cubicBezTo>
                    <a:cubicBezTo>
                      <a:pt x="812800" y="92426"/>
                      <a:pt x="630849" y="0"/>
                      <a:pt x="406400" y="0"/>
                    </a:cubicBezTo>
                    <a:close/>
                  </a:path>
                </a:pathLst>
              </a:custGeom>
              <a:gradFill rotWithShape="true">
                <a:gsLst>
                  <a:gs pos="0">
                    <a:srgbClr val="70DFE4">
                      <a:alpha val="100000"/>
                    </a:srgbClr>
                  </a:gs>
                  <a:gs pos="100000">
                    <a:srgbClr val="DEFFFB">
                      <a:alpha val="100000"/>
                    </a:srgbClr>
                  </a:gs>
                </a:gsLst>
                <a:path path="circle">
                  <a:fillToRect l="0" r="100000" t="0" b="100000"/>
                </a:path>
                <a:tileRect r="0" l="-100000" b="0" t="-100000"/>
              </a:gradFill>
            </p:spPr>
          </p:sp>
          <p:sp>
            <p:nvSpPr>
              <p:cNvPr name="TextBox 29" id="29"/>
              <p:cNvSpPr txBox="true"/>
              <p:nvPr/>
            </p:nvSpPr>
            <p:spPr>
              <a:xfrm>
                <a:off x="76200" y="-27967"/>
                <a:ext cx="660400" cy="402140"/>
              </a:xfrm>
              <a:prstGeom prst="rect">
                <a:avLst/>
              </a:prstGeom>
            </p:spPr>
            <p:txBody>
              <a:bodyPr anchor="ctr" rtlCol="false" tIns="50800" lIns="50800" bIns="50800" rIns="50800"/>
              <a:lstStyle/>
              <a:p>
                <a:pPr algn="ctr">
                  <a:lnSpc>
                    <a:spcPts val="3002"/>
                  </a:lnSpc>
                </a:pPr>
              </a:p>
            </p:txBody>
          </p:sp>
        </p:grpSp>
        <p:sp>
          <p:nvSpPr>
            <p:cNvPr name="TextBox 30" id="30"/>
            <p:cNvSpPr txBox="true"/>
            <p:nvPr/>
          </p:nvSpPr>
          <p:spPr>
            <a:xfrm rot="0">
              <a:off x="0" y="282294"/>
              <a:ext cx="2822546" cy="587150"/>
            </a:xfrm>
            <a:prstGeom prst="rect">
              <a:avLst/>
            </a:prstGeom>
          </p:spPr>
          <p:txBody>
            <a:bodyPr anchor="t" rtlCol="false" tIns="0" lIns="0" bIns="0" rIns="0">
              <a:spAutoFit/>
            </a:bodyPr>
            <a:lstStyle/>
            <a:p>
              <a:pPr algn="ctr">
                <a:lnSpc>
                  <a:spcPts val="3562"/>
                </a:lnSpc>
                <a:spcBef>
                  <a:spcPct val="0"/>
                </a:spcBef>
              </a:pPr>
              <a:r>
                <a:rPr lang="en-US" sz="2407" spc="-96">
                  <a:solidFill>
                    <a:srgbClr val="FF5C3A"/>
                  </a:solidFill>
                  <a:latin typeface="윤고딕 Bold"/>
                  <a:ea typeface="윤고딕 Bold"/>
                  <a:cs typeface="윤고딕 Bold"/>
                  <a:sym typeface="윤고딕 Bold"/>
                </a:rPr>
                <a:t>식별X</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608007" y="1207448"/>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27</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4699371" y="-123825"/>
            <a:ext cx="8889259" cy="2210784"/>
          </a:xfrm>
          <a:prstGeom prst="rect">
            <a:avLst/>
          </a:prstGeom>
        </p:spPr>
        <p:txBody>
          <a:bodyPr anchor="t" rtlCol="false" tIns="0" lIns="0" bIns="0" rIns="0">
            <a:spAutoFit/>
          </a:bodyPr>
          <a:lstStyle/>
          <a:p>
            <a:pPr algn="ctr">
              <a:lnSpc>
                <a:spcPts val="8400"/>
              </a:lnSpc>
            </a:pPr>
            <a:r>
              <a:rPr lang="en-US" sz="6000">
                <a:solidFill>
                  <a:srgbClr val="366E1E"/>
                </a:solidFill>
                <a:latin typeface="윤고딕 Bold"/>
                <a:ea typeface="윤고딕 Bold"/>
                <a:cs typeface="윤고딕 Bold"/>
                <a:sym typeface="윤고딕 Bold"/>
              </a:rPr>
              <a:t>2-3. AI NPC</a:t>
            </a:r>
          </a:p>
          <a:p>
            <a:pPr algn="ctr">
              <a:lnSpc>
                <a:spcPts val="8400"/>
              </a:lnSpc>
            </a:pPr>
            <a:r>
              <a:rPr lang="en-US" sz="6000">
                <a:solidFill>
                  <a:srgbClr val="366E1E"/>
                </a:solidFill>
                <a:latin typeface="윤고딕 Bold"/>
                <a:ea typeface="윤고딕 Bold"/>
                <a:cs typeface="윤고딕 Bold"/>
                <a:sym typeface="윤고딕 Bold"/>
              </a:rPr>
              <a:t> 대화 기반 그림 </a:t>
            </a:r>
          </a:p>
        </p:txBody>
      </p:sp>
      <p:sp>
        <p:nvSpPr>
          <p:cNvPr name="Freeform 8" id="8"/>
          <p:cNvSpPr/>
          <p:nvPr/>
        </p:nvSpPr>
        <p:spPr>
          <a:xfrm flipH="false" flipV="false" rot="0">
            <a:off x="5662616" y="3003419"/>
            <a:ext cx="6962769" cy="6035037"/>
          </a:xfrm>
          <a:custGeom>
            <a:avLst/>
            <a:gdLst/>
            <a:ahLst/>
            <a:cxnLst/>
            <a:rect r="r" b="b" t="t" l="l"/>
            <a:pathLst>
              <a:path h="6035037" w="6962769">
                <a:moveTo>
                  <a:pt x="0" y="0"/>
                </a:moveTo>
                <a:lnTo>
                  <a:pt x="6962768" y="0"/>
                </a:lnTo>
                <a:lnTo>
                  <a:pt x="6962768" y="6035037"/>
                </a:lnTo>
                <a:lnTo>
                  <a:pt x="0" y="6035037"/>
                </a:lnTo>
                <a:lnTo>
                  <a:pt x="0" y="0"/>
                </a:lnTo>
                <a:close/>
              </a:path>
            </a:pathLst>
          </a:custGeom>
          <a:blipFill>
            <a:blip r:embed="rId2"/>
            <a:stretch>
              <a:fillRect l="0" t="0" r="0" b="0"/>
            </a:stretch>
          </a:blipFill>
        </p:spPr>
      </p:sp>
      <p:grpSp>
        <p:nvGrpSpPr>
          <p:cNvPr name="Group 9" id="9"/>
          <p:cNvGrpSpPr/>
          <p:nvPr/>
        </p:nvGrpSpPr>
        <p:grpSpPr>
          <a:xfrm rot="0">
            <a:off x="14134049" y="3390928"/>
            <a:ext cx="1782439" cy="905430"/>
            <a:chOff x="0" y="0"/>
            <a:chExt cx="812800" cy="412880"/>
          </a:xfrm>
        </p:grpSpPr>
        <p:sp>
          <p:nvSpPr>
            <p:cNvPr name="Freeform 10" id="10"/>
            <p:cNvSpPr/>
            <p:nvPr/>
          </p:nvSpPr>
          <p:spPr>
            <a:xfrm flipH="false" flipV="false" rot="0">
              <a:off x="0" y="0"/>
              <a:ext cx="812800" cy="412880"/>
            </a:xfrm>
            <a:custGeom>
              <a:avLst/>
              <a:gdLst/>
              <a:ahLst/>
              <a:cxnLst/>
              <a:rect r="r" b="b" t="t" l="l"/>
              <a:pathLst>
                <a:path h="412880" w="812800">
                  <a:moveTo>
                    <a:pt x="406400" y="0"/>
                  </a:moveTo>
                  <a:cubicBezTo>
                    <a:pt x="181951" y="0"/>
                    <a:pt x="0" y="92426"/>
                    <a:pt x="0" y="206440"/>
                  </a:cubicBezTo>
                  <a:cubicBezTo>
                    <a:pt x="0" y="320454"/>
                    <a:pt x="181951" y="412880"/>
                    <a:pt x="406400" y="412880"/>
                  </a:cubicBezTo>
                  <a:cubicBezTo>
                    <a:pt x="630849" y="412880"/>
                    <a:pt x="812800" y="320454"/>
                    <a:pt x="812800" y="206440"/>
                  </a:cubicBezTo>
                  <a:cubicBezTo>
                    <a:pt x="812800" y="92426"/>
                    <a:pt x="630849" y="0"/>
                    <a:pt x="406400" y="0"/>
                  </a:cubicBezTo>
                  <a:close/>
                </a:path>
              </a:pathLst>
            </a:custGeom>
            <a:solidFill>
              <a:srgbClr val="B9DAFF"/>
            </a:solidFill>
          </p:spPr>
        </p:sp>
        <p:sp>
          <p:nvSpPr>
            <p:cNvPr name="TextBox 11" id="11"/>
            <p:cNvSpPr txBox="true"/>
            <p:nvPr/>
          </p:nvSpPr>
          <p:spPr>
            <a:xfrm>
              <a:off x="76200" y="-27967"/>
              <a:ext cx="660400" cy="402140"/>
            </a:xfrm>
            <a:prstGeom prst="rect">
              <a:avLst/>
            </a:prstGeom>
          </p:spPr>
          <p:txBody>
            <a:bodyPr anchor="ctr" rtlCol="false" tIns="50800" lIns="50800" bIns="50800" rIns="50800"/>
            <a:lstStyle/>
            <a:p>
              <a:pPr algn="ctr">
                <a:lnSpc>
                  <a:spcPts val="3002"/>
                </a:lnSpc>
              </a:pPr>
            </a:p>
          </p:txBody>
        </p:sp>
      </p:grpSp>
      <p:sp>
        <p:nvSpPr>
          <p:cNvPr name="TextBox 12" id="12"/>
          <p:cNvSpPr txBox="true"/>
          <p:nvPr/>
        </p:nvSpPr>
        <p:spPr>
          <a:xfrm rot="0">
            <a:off x="13966813" y="3549274"/>
            <a:ext cx="2116909" cy="453477"/>
          </a:xfrm>
          <a:prstGeom prst="rect">
            <a:avLst/>
          </a:prstGeom>
        </p:spPr>
        <p:txBody>
          <a:bodyPr anchor="t" rtlCol="false" tIns="0" lIns="0" bIns="0" rIns="0">
            <a:spAutoFit/>
          </a:bodyPr>
          <a:lstStyle/>
          <a:p>
            <a:pPr algn="ctr">
              <a:lnSpc>
                <a:spcPts val="3414"/>
              </a:lnSpc>
              <a:spcBef>
                <a:spcPct val="0"/>
              </a:spcBef>
            </a:pPr>
            <a:r>
              <a:rPr lang="en-US" sz="2307" spc="-92">
                <a:solidFill>
                  <a:srgbClr val="FF7C48"/>
                </a:solidFill>
                <a:latin typeface="윤고딕 Bold"/>
                <a:ea typeface="윤고딕 Bold"/>
                <a:cs typeface="윤고딕 Bold"/>
                <a:sym typeface="윤고딕 Bold"/>
              </a:rPr>
              <a:t>문자 설명X</a:t>
            </a:r>
          </a:p>
        </p:txBody>
      </p:sp>
      <p:grpSp>
        <p:nvGrpSpPr>
          <p:cNvPr name="Group 13" id="13"/>
          <p:cNvGrpSpPr/>
          <p:nvPr/>
        </p:nvGrpSpPr>
        <p:grpSpPr>
          <a:xfrm rot="0">
            <a:off x="14134049" y="7333738"/>
            <a:ext cx="1782439" cy="905430"/>
            <a:chOff x="0" y="0"/>
            <a:chExt cx="812800" cy="412880"/>
          </a:xfrm>
        </p:grpSpPr>
        <p:sp>
          <p:nvSpPr>
            <p:cNvPr name="Freeform 14" id="14"/>
            <p:cNvSpPr/>
            <p:nvPr/>
          </p:nvSpPr>
          <p:spPr>
            <a:xfrm flipH="false" flipV="false" rot="0">
              <a:off x="0" y="0"/>
              <a:ext cx="812800" cy="412880"/>
            </a:xfrm>
            <a:custGeom>
              <a:avLst/>
              <a:gdLst/>
              <a:ahLst/>
              <a:cxnLst/>
              <a:rect r="r" b="b" t="t" l="l"/>
              <a:pathLst>
                <a:path h="412880" w="812800">
                  <a:moveTo>
                    <a:pt x="406400" y="0"/>
                  </a:moveTo>
                  <a:cubicBezTo>
                    <a:pt x="181951" y="0"/>
                    <a:pt x="0" y="92426"/>
                    <a:pt x="0" y="206440"/>
                  </a:cubicBezTo>
                  <a:cubicBezTo>
                    <a:pt x="0" y="320454"/>
                    <a:pt x="181951" y="412880"/>
                    <a:pt x="406400" y="412880"/>
                  </a:cubicBezTo>
                  <a:cubicBezTo>
                    <a:pt x="630849" y="412880"/>
                    <a:pt x="812800" y="320454"/>
                    <a:pt x="812800" y="206440"/>
                  </a:cubicBezTo>
                  <a:cubicBezTo>
                    <a:pt x="812800" y="92426"/>
                    <a:pt x="630849" y="0"/>
                    <a:pt x="406400" y="0"/>
                  </a:cubicBezTo>
                  <a:close/>
                </a:path>
              </a:pathLst>
            </a:custGeom>
            <a:solidFill>
              <a:srgbClr val="B9DAFF"/>
            </a:solidFill>
          </p:spPr>
        </p:sp>
        <p:sp>
          <p:nvSpPr>
            <p:cNvPr name="TextBox 15" id="15"/>
            <p:cNvSpPr txBox="true"/>
            <p:nvPr/>
          </p:nvSpPr>
          <p:spPr>
            <a:xfrm>
              <a:off x="76200" y="-27967"/>
              <a:ext cx="660400" cy="402140"/>
            </a:xfrm>
            <a:prstGeom prst="rect">
              <a:avLst/>
            </a:prstGeom>
          </p:spPr>
          <p:txBody>
            <a:bodyPr anchor="ctr" rtlCol="false" tIns="50800" lIns="50800" bIns="50800" rIns="50800"/>
            <a:lstStyle/>
            <a:p>
              <a:pPr algn="ctr">
                <a:lnSpc>
                  <a:spcPts val="3002"/>
                </a:lnSpc>
              </a:pPr>
            </a:p>
          </p:txBody>
        </p:sp>
      </p:grpSp>
      <p:sp>
        <p:nvSpPr>
          <p:cNvPr name="TextBox 16" id="16"/>
          <p:cNvSpPr txBox="true"/>
          <p:nvPr/>
        </p:nvSpPr>
        <p:spPr>
          <a:xfrm rot="0">
            <a:off x="13966813" y="7516883"/>
            <a:ext cx="2116909" cy="453477"/>
          </a:xfrm>
          <a:prstGeom prst="rect">
            <a:avLst/>
          </a:prstGeom>
        </p:spPr>
        <p:txBody>
          <a:bodyPr anchor="t" rtlCol="false" tIns="0" lIns="0" bIns="0" rIns="0">
            <a:spAutoFit/>
          </a:bodyPr>
          <a:lstStyle/>
          <a:p>
            <a:pPr algn="ctr">
              <a:lnSpc>
                <a:spcPts val="3414"/>
              </a:lnSpc>
              <a:spcBef>
                <a:spcPct val="0"/>
              </a:spcBef>
            </a:pPr>
            <a:r>
              <a:rPr lang="en-US" sz="2307" spc="-92">
                <a:solidFill>
                  <a:srgbClr val="FF7C48"/>
                </a:solidFill>
                <a:latin typeface="윤고딕 Bold"/>
                <a:ea typeface="윤고딕 Bold"/>
                <a:cs typeface="윤고딕 Bold"/>
                <a:sym typeface="윤고딕 Bold"/>
              </a:rPr>
              <a:t>긍정적</a:t>
            </a:r>
          </a:p>
        </p:txBody>
      </p:sp>
      <p:grpSp>
        <p:nvGrpSpPr>
          <p:cNvPr name="Group 17" id="17"/>
          <p:cNvGrpSpPr/>
          <p:nvPr/>
        </p:nvGrpSpPr>
        <p:grpSpPr>
          <a:xfrm rot="0">
            <a:off x="14134049" y="5361508"/>
            <a:ext cx="1782439" cy="905430"/>
            <a:chOff x="0" y="0"/>
            <a:chExt cx="812800" cy="412880"/>
          </a:xfrm>
        </p:grpSpPr>
        <p:sp>
          <p:nvSpPr>
            <p:cNvPr name="Freeform 18" id="18"/>
            <p:cNvSpPr/>
            <p:nvPr/>
          </p:nvSpPr>
          <p:spPr>
            <a:xfrm flipH="false" flipV="false" rot="0">
              <a:off x="0" y="0"/>
              <a:ext cx="812800" cy="412880"/>
            </a:xfrm>
            <a:custGeom>
              <a:avLst/>
              <a:gdLst/>
              <a:ahLst/>
              <a:cxnLst/>
              <a:rect r="r" b="b" t="t" l="l"/>
              <a:pathLst>
                <a:path h="412880" w="812800">
                  <a:moveTo>
                    <a:pt x="406400" y="0"/>
                  </a:moveTo>
                  <a:cubicBezTo>
                    <a:pt x="181951" y="0"/>
                    <a:pt x="0" y="92426"/>
                    <a:pt x="0" y="206440"/>
                  </a:cubicBezTo>
                  <a:cubicBezTo>
                    <a:pt x="0" y="320454"/>
                    <a:pt x="181951" y="412880"/>
                    <a:pt x="406400" y="412880"/>
                  </a:cubicBezTo>
                  <a:cubicBezTo>
                    <a:pt x="630849" y="412880"/>
                    <a:pt x="812800" y="320454"/>
                    <a:pt x="812800" y="206440"/>
                  </a:cubicBezTo>
                  <a:cubicBezTo>
                    <a:pt x="812800" y="92426"/>
                    <a:pt x="630849" y="0"/>
                    <a:pt x="406400" y="0"/>
                  </a:cubicBezTo>
                  <a:close/>
                </a:path>
              </a:pathLst>
            </a:custGeom>
            <a:solidFill>
              <a:srgbClr val="B9DAFF"/>
            </a:solidFill>
          </p:spPr>
        </p:sp>
        <p:sp>
          <p:nvSpPr>
            <p:cNvPr name="TextBox 19" id="19"/>
            <p:cNvSpPr txBox="true"/>
            <p:nvPr/>
          </p:nvSpPr>
          <p:spPr>
            <a:xfrm>
              <a:off x="76200" y="-27967"/>
              <a:ext cx="660400" cy="402140"/>
            </a:xfrm>
            <a:prstGeom prst="rect">
              <a:avLst/>
            </a:prstGeom>
          </p:spPr>
          <p:txBody>
            <a:bodyPr anchor="ctr" rtlCol="false" tIns="50800" lIns="50800" bIns="50800" rIns="50800"/>
            <a:lstStyle/>
            <a:p>
              <a:pPr algn="ctr">
                <a:lnSpc>
                  <a:spcPts val="3002"/>
                </a:lnSpc>
              </a:pPr>
            </a:p>
          </p:txBody>
        </p:sp>
      </p:grpSp>
      <p:sp>
        <p:nvSpPr>
          <p:cNvPr name="TextBox 20" id="20"/>
          <p:cNvSpPr txBox="true"/>
          <p:nvPr/>
        </p:nvSpPr>
        <p:spPr>
          <a:xfrm rot="0">
            <a:off x="13966813" y="5544653"/>
            <a:ext cx="2116909" cy="453477"/>
          </a:xfrm>
          <a:prstGeom prst="rect">
            <a:avLst/>
          </a:prstGeom>
        </p:spPr>
        <p:txBody>
          <a:bodyPr anchor="t" rtlCol="false" tIns="0" lIns="0" bIns="0" rIns="0">
            <a:spAutoFit/>
          </a:bodyPr>
          <a:lstStyle/>
          <a:p>
            <a:pPr algn="ctr">
              <a:lnSpc>
                <a:spcPts val="3414"/>
              </a:lnSpc>
              <a:spcBef>
                <a:spcPct val="0"/>
              </a:spcBef>
            </a:pPr>
            <a:r>
              <a:rPr lang="en-US" sz="2307" spc="-92">
                <a:solidFill>
                  <a:srgbClr val="FF7C48"/>
                </a:solidFill>
                <a:latin typeface="윤고딕 Bold"/>
                <a:ea typeface="윤고딕 Bold"/>
                <a:cs typeface="윤고딕 Bold"/>
                <a:sym typeface="윤고딕 Bold"/>
              </a:rPr>
              <a:t>가운데 위치</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28</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630042" y="435932"/>
            <a:ext cx="7027917" cy="1114628"/>
          </a:xfrm>
          <a:prstGeom prst="rect">
            <a:avLst/>
          </a:prstGeom>
        </p:spPr>
        <p:txBody>
          <a:bodyPr anchor="t" rtlCol="false" tIns="0" lIns="0" bIns="0" rIns="0">
            <a:spAutoFit/>
          </a:bodyPr>
          <a:lstStyle/>
          <a:p>
            <a:pPr algn="ctr">
              <a:lnSpc>
                <a:spcPts val="8680"/>
              </a:lnSpc>
            </a:pPr>
            <a:r>
              <a:rPr lang="en-US" sz="6200">
                <a:solidFill>
                  <a:srgbClr val="366E1E"/>
                </a:solidFill>
                <a:latin typeface="윤고딕 Bold"/>
                <a:ea typeface="윤고딕 Bold"/>
                <a:cs typeface="윤고딕 Bold"/>
                <a:sym typeface="윤고딕 Bold"/>
              </a:rPr>
              <a:t>3. AI 그림일기</a:t>
            </a:r>
          </a:p>
        </p:txBody>
      </p:sp>
      <p:sp>
        <p:nvSpPr>
          <p:cNvPr name="Freeform 8" id="8"/>
          <p:cNvSpPr/>
          <p:nvPr/>
        </p:nvSpPr>
        <p:spPr>
          <a:xfrm flipH="false" flipV="false" rot="0">
            <a:off x="396277" y="2474242"/>
            <a:ext cx="5564175" cy="3260303"/>
          </a:xfrm>
          <a:custGeom>
            <a:avLst/>
            <a:gdLst/>
            <a:ahLst/>
            <a:cxnLst/>
            <a:rect r="r" b="b" t="t" l="l"/>
            <a:pathLst>
              <a:path h="3260303" w="5564175">
                <a:moveTo>
                  <a:pt x="0" y="0"/>
                </a:moveTo>
                <a:lnTo>
                  <a:pt x="5564174" y="0"/>
                </a:lnTo>
                <a:lnTo>
                  <a:pt x="5564174" y="3260302"/>
                </a:lnTo>
                <a:lnTo>
                  <a:pt x="0" y="3260302"/>
                </a:lnTo>
                <a:lnTo>
                  <a:pt x="0" y="0"/>
                </a:lnTo>
                <a:close/>
              </a:path>
            </a:pathLst>
          </a:custGeom>
          <a:blipFill>
            <a:blip r:embed="rId2"/>
            <a:stretch>
              <a:fillRect l="-11218" t="-2674" r="-2830" b="-2674"/>
            </a:stretch>
          </a:blipFill>
        </p:spPr>
      </p:sp>
      <p:grpSp>
        <p:nvGrpSpPr>
          <p:cNvPr name="Group 9" id="9"/>
          <p:cNvGrpSpPr/>
          <p:nvPr/>
        </p:nvGrpSpPr>
        <p:grpSpPr>
          <a:xfrm rot="0">
            <a:off x="6528093" y="2687010"/>
            <a:ext cx="10037049" cy="2786080"/>
            <a:chOff x="0" y="0"/>
            <a:chExt cx="2643503" cy="733782"/>
          </a:xfrm>
        </p:grpSpPr>
        <p:sp>
          <p:nvSpPr>
            <p:cNvPr name="Freeform 10" id="10"/>
            <p:cNvSpPr/>
            <p:nvPr/>
          </p:nvSpPr>
          <p:spPr>
            <a:xfrm flipH="false" flipV="false" rot="0">
              <a:off x="0" y="0"/>
              <a:ext cx="2643503" cy="733782"/>
            </a:xfrm>
            <a:custGeom>
              <a:avLst/>
              <a:gdLst/>
              <a:ahLst/>
              <a:cxnLst/>
              <a:rect r="r" b="b" t="t" l="l"/>
              <a:pathLst>
                <a:path h="733782" w="2643503">
                  <a:moveTo>
                    <a:pt x="39338" y="0"/>
                  </a:moveTo>
                  <a:lnTo>
                    <a:pt x="2604165" y="0"/>
                  </a:lnTo>
                  <a:cubicBezTo>
                    <a:pt x="2625890" y="0"/>
                    <a:pt x="2643503" y="17612"/>
                    <a:pt x="2643503" y="39338"/>
                  </a:cubicBezTo>
                  <a:lnTo>
                    <a:pt x="2643503" y="694444"/>
                  </a:lnTo>
                  <a:cubicBezTo>
                    <a:pt x="2643503" y="716170"/>
                    <a:pt x="2625890" y="733782"/>
                    <a:pt x="2604165" y="733782"/>
                  </a:cubicBezTo>
                  <a:lnTo>
                    <a:pt x="39338" y="733782"/>
                  </a:lnTo>
                  <a:cubicBezTo>
                    <a:pt x="28905" y="733782"/>
                    <a:pt x="18899" y="729638"/>
                    <a:pt x="11522" y="722260"/>
                  </a:cubicBezTo>
                  <a:cubicBezTo>
                    <a:pt x="4145" y="714883"/>
                    <a:pt x="0" y="704877"/>
                    <a:pt x="0" y="694444"/>
                  </a:cubicBezTo>
                  <a:lnTo>
                    <a:pt x="0" y="39338"/>
                  </a:lnTo>
                  <a:cubicBezTo>
                    <a:pt x="0" y="17612"/>
                    <a:pt x="17612" y="0"/>
                    <a:pt x="39338" y="0"/>
                  </a:cubicBezTo>
                  <a:close/>
                </a:path>
              </a:pathLst>
            </a:custGeom>
            <a:solidFill>
              <a:srgbClr val="C5FFDE">
                <a:alpha val="71765"/>
              </a:srgbClr>
            </a:solidFill>
          </p:spPr>
        </p:sp>
        <p:sp>
          <p:nvSpPr>
            <p:cNvPr name="TextBox 11" id="11"/>
            <p:cNvSpPr txBox="true"/>
            <p:nvPr/>
          </p:nvSpPr>
          <p:spPr>
            <a:xfrm>
              <a:off x="0" y="-66675"/>
              <a:ext cx="2643503" cy="800457"/>
            </a:xfrm>
            <a:prstGeom prst="rect">
              <a:avLst/>
            </a:prstGeom>
          </p:spPr>
          <p:txBody>
            <a:bodyPr anchor="ctr" rtlCol="false" tIns="50800" lIns="50800" bIns="50800" rIns="50800"/>
            <a:lstStyle/>
            <a:p>
              <a:pPr algn="ctr">
                <a:lnSpc>
                  <a:spcPts val="3002"/>
                </a:lnSpc>
              </a:pPr>
            </a:p>
          </p:txBody>
        </p:sp>
      </p:grpSp>
      <p:sp>
        <p:nvSpPr>
          <p:cNvPr name="TextBox 12" id="12"/>
          <p:cNvSpPr txBox="true"/>
          <p:nvPr/>
        </p:nvSpPr>
        <p:spPr>
          <a:xfrm rot="0">
            <a:off x="10387751" y="3580940"/>
            <a:ext cx="4540416" cy="941069"/>
          </a:xfrm>
          <a:prstGeom prst="rect">
            <a:avLst/>
          </a:prstGeom>
        </p:spPr>
        <p:txBody>
          <a:bodyPr anchor="t" rtlCol="false" tIns="0" lIns="0" bIns="0" rIns="0">
            <a:spAutoFit/>
          </a:bodyPr>
          <a:lstStyle/>
          <a:p>
            <a:pPr algn="l">
              <a:lnSpc>
                <a:spcPts val="3780"/>
              </a:lnSpc>
            </a:pPr>
            <a:r>
              <a:rPr lang="en-US" sz="2700">
                <a:solidFill>
                  <a:srgbClr val="000000"/>
                </a:solidFill>
                <a:latin typeface="윤고딕"/>
                <a:ea typeface="윤고딕"/>
                <a:cs typeface="윤고딕"/>
                <a:sym typeface="윤고딕"/>
              </a:rPr>
              <a:t>Azure Openai RAG 기반  조언</a:t>
            </a:r>
          </a:p>
          <a:p>
            <a:pPr algn="l">
              <a:lnSpc>
                <a:spcPts val="3780"/>
              </a:lnSpc>
              <a:spcBef>
                <a:spcPct val="0"/>
              </a:spcBef>
            </a:pPr>
            <a:r>
              <a:rPr lang="en-US" sz="2700">
                <a:solidFill>
                  <a:srgbClr val="000000"/>
                </a:solidFill>
                <a:latin typeface="윤고딕"/>
                <a:ea typeface="윤고딕"/>
                <a:cs typeface="윤고딕"/>
                <a:sym typeface="윤고딕"/>
              </a:rPr>
              <a:t>일기내용 기반 감성분석</a:t>
            </a:r>
          </a:p>
        </p:txBody>
      </p:sp>
      <p:sp>
        <p:nvSpPr>
          <p:cNvPr name="TextBox 13" id="13"/>
          <p:cNvSpPr txBox="true"/>
          <p:nvPr/>
        </p:nvSpPr>
        <p:spPr>
          <a:xfrm rot="0">
            <a:off x="6497804" y="3724714"/>
            <a:ext cx="2888226" cy="976325"/>
          </a:xfrm>
          <a:prstGeom prst="rect">
            <a:avLst/>
          </a:prstGeom>
        </p:spPr>
        <p:txBody>
          <a:bodyPr anchor="t" rtlCol="false" tIns="0" lIns="0" bIns="0" rIns="0">
            <a:spAutoFit/>
          </a:bodyPr>
          <a:lstStyle/>
          <a:p>
            <a:pPr algn="ctr">
              <a:lnSpc>
                <a:spcPts val="3852"/>
              </a:lnSpc>
            </a:pPr>
            <a:r>
              <a:rPr lang="en-US" sz="2602" spc="-104">
                <a:solidFill>
                  <a:srgbClr val="000000"/>
                </a:solidFill>
                <a:latin typeface="윤고딕 Bold"/>
                <a:ea typeface="윤고딕 Bold"/>
                <a:cs typeface="윤고딕 Bold"/>
                <a:sym typeface="윤고딕 Bold"/>
              </a:rPr>
              <a:t>Ai 그림일기</a:t>
            </a:r>
          </a:p>
          <a:p>
            <a:pPr algn="ctr">
              <a:lnSpc>
                <a:spcPts val="3852"/>
              </a:lnSpc>
              <a:spcBef>
                <a:spcPct val="0"/>
              </a:spcBef>
            </a:pPr>
          </a:p>
        </p:txBody>
      </p:sp>
      <p:sp>
        <p:nvSpPr>
          <p:cNvPr name="Freeform 14" id="14"/>
          <p:cNvSpPr/>
          <p:nvPr/>
        </p:nvSpPr>
        <p:spPr>
          <a:xfrm flipH="false" flipV="false" rot="0">
            <a:off x="396277" y="6768155"/>
            <a:ext cx="2782087" cy="2743941"/>
          </a:xfrm>
          <a:custGeom>
            <a:avLst/>
            <a:gdLst/>
            <a:ahLst/>
            <a:cxnLst/>
            <a:rect r="r" b="b" t="t" l="l"/>
            <a:pathLst>
              <a:path h="2743941" w="2782087">
                <a:moveTo>
                  <a:pt x="0" y="0"/>
                </a:moveTo>
                <a:lnTo>
                  <a:pt x="2782087" y="0"/>
                </a:lnTo>
                <a:lnTo>
                  <a:pt x="2782087" y="2743941"/>
                </a:lnTo>
                <a:lnTo>
                  <a:pt x="0" y="2743941"/>
                </a:lnTo>
                <a:lnTo>
                  <a:pt x="0" y="0"/>
                </a:lnTo>
                <a:close/>
              </a:path>
            </a:pathLst>
          </a:custGeom>
          <a:blipFill>
            <a:blip r:embed="rId3"/>
            <a:stretch>
              <a:fillRect l="0" t="-5068" r="-67119" b="-5068"/>
            </a:stretch>
          </a:blipFill>
        </p:spPr>
      </p:sp>
      <p:sp>
        <p:nvSpPr>
          <p:cNvPr name="Freeform 15" id="15"/>
          <p:cNvSpPr/>
          <p:nvPr/>
        </p:nvSpPr>
        <p:spPr>
          <a:xfrm flipH="false" flipV="false" rot="0">
            <a:off x="3339275" y="6747086"/>
            <a:ext cx="2365101" cy="2786080"/>
          </a:xfrm>
          <a:custGeom>
            <a:avLst/>
            <a:gdLst/>
            <a:ahLst/>
            <a:cxnLst/>
            <a:rect r="r" b="b" t="t" l="l"/>
            <a:pathLst>
              <a:path h="2786080" w="2365101">
                <a:moveTo>
                  <a:pt x="0" y="0"/>
                </a:moveTo>
                <a:lnTo>
                  <a:pt x="2365101" y="0"/>
                </a:lnTo>
                <a:lnTo>
                  <a:pt x="2365101" y="2786080"/>
                </a:lnTo>
                <a:lnTo>
                  <a:pt x="0" y="2786080"/>
                </a:lnTo>
                <a:lnTo>
                  <a:pt x="0" y="0"/>
                </a:lnTo>
                <a:close/>
              </a:path>
            </a:pathLst>
          </a:custGeom>
          <a:blipFill>
            <a:blip r:embed="rId4"/>
            <a:stretch>
              <a:fillRect l="0" t="-1095" r="-93773" b="-1095"/>
            </a:stretch>
          </a:blipFill>
        </p:spPr>
      </p:sp>
      <p:grpSp>
        <p:nvGrpSpPr>
          <p:cNvPr name="Group 16" id="16"/>
          <p:cNvGrpSpPr/>
          <p:nvPr/>
        </p:nvGrpSpPr>
        <p:grpSpPr>
          <a:xfrm rot="0">
            <a:off x="6272561" y="6665594"/>
            <a:ext cx="10292581" cy="2786080"/>
            <a:chOff x="0" y="0"/>
            <a:chExt cx="2710803" cy="733782"/>
          </a:xfrm>
        </p:grpSpPr>
        <p:sp>
          <p:nvSpPr>
            <p:cNvPr name="Freeform 17" id="17"/>
            <p:cNvSpPr/>
            <p:nvPr/>
          </p:nvSpPr>
          <p:spPr>
            <a:xfrm flipH="false" flipV="false" rot="0">
              <a:off x="0" y="0"/>
              <a:ext cx="2710803" cy="733782"/>
            </a:xfrm>
            <a:custGeom>
              <a:avLst/>
              <a:gdLst/>
              <a:ahLst/>
              <a:cxnLst/>
              <a:rect r="r" b="b" t="t" l="l"/>
              <a:pathLst>
                <a:path h="733782" w="2710803">
                  <a:moveTo>
                    <a:pt x="38361" y="0"/>
                  </a:moveTo>
                  <a:lnTo>
                    <a:pt x="2672442" y="0"/>
                  </a:lnTo>
                  <a:cubicBezTo>
                    <a:pt x="2693628" y="0"/>
                    <a:pt x="2710803" y="17175"/>
                    <a:pt x="2710803" y="38361"/>
                  </a:cubicBezTo>
                  <a:lnTo>
                    <a:pt x="2710803" y="695421"/>
                  </a:lnTo>
                  <a:cubicBezTo>
                    <a:pt x="2710803" y="705595"/>
                    <a:pt x="2706762" y="715352"/>
                    <a:pt x="2699567" y="722546"/>
                  </a:cubicBezTo>
                  <a:cubicBezTo>
                    <a:pt x="2692373" y="729741"/>
                    <a:pt x="2682616" y="733782"/>
                    <a:pt x="2672442" y="733782"/>
                  </a:cubicBezTo>
                  <a:lnTo>
                    <a:pt x="38361" y="733782"/>
                  </a:lnTo>
                  <a:cubicBezTo>
                    <a:pt x="28187" y="733782"/>
                    <a:pt x="18430" y="729741"/>
                    <a:pt x="11236" y="722546"/>
                  </a:cubicBezTo>
                  <a:cubicBezTo>
                    <a:pt x="4042" y="715352"/>
                    <a:pt x="0" y="705595"/>
                    <a:pt x="0" y="695421"/>
                  </a:cubicBezTo>
                  <a:lnTo>
                    <a:pt x="0" y="38361"/>
                  </a:lnTo>
                  <a:cubicBezTo>
                    <a:pt x="0" y="28187"/>
                    <a:pt x="4042" y="18430"/>
                    <a:pt x="11236" y="11236"/>
                  </a:cubicBezTo>
                  <a:cubicBezTo>
                    <a:pt x="18430" y="4042"/>
                    <a:pt x="28187" y="0"/>
                    <a:pt x="38361" y="0"/>
                  </a:cubicBezTo>
                  <a:close/>
                </a:path>
              </a:pathLst>
            </a:custGeom>
            <a:solidFill>
              <a:srgbClr val="C5FFDE">
                <a:alpha val="71765"/>
              </a:srgbClr>
            </a:solidFill>
          </p:spPr>
        </p:sp>
        <p:sp>
          <p:nvSpPr>
            <p:cNvPr name="TextBox 18" id="18"/>
            <p:cNvSpPr txBox="true"/>
            <p:nvPr/>
          </p:nvSpPr>
          <p:spPr>
            <a:xfrm>
              <a:off x="0" y="-66675"/>
              <a:ext cx="2710803" cy="800457"/>
            </a:xfrm>
            <a:prstGeom prst="rect">
              <a:avLst/>
            </a:prstGeom>
          </p:spPr>
          <p:txBody>
            <a:bodyPr anchor="ctr" rtlCol="false" tIns="50800" lIns="50800" bIns="50800" rIns="50800"/>
            <a:lstStyle/>
            <a:p>
              <a:pPr algn="ctr">
                <a:lnSpc>
                  <a:spcPts val="3002"/>
                </a:lnSpc>
              </a:pPr>
            </a:p>
          </p:txBody>
        </p:sp>
      </p:grpSp>
      <p:sp>
        <p:nvSpPr>
          <p:cNvPr name="TextBox 19" id="19"/>
          <p:cNvSpPr txBox="true"/>
          <p:nvPr/>
        </p:nvSpPr>
        <p:spPr>
          <a:xfrm rot="0">
            <a:off x="6578445" y="7627735"/>
            <a:ext cx="2726945" cy="962744"/>
          </a:xfrm>
          <a:prstGeom prst="rect">
            <a:avLst/>
          </a:prstGeom>
        </p:spPr>
        <p:txBody>
          <a:bodyPr anchor="t" rtlCol="false" tIns="0" lIns="0" bIns="0" rIns="0">
            <a:spAutoFit/>
          </a:bodyPr>
          <a:lstStyle/>
          <a:p>
            <a:pPr algn="ctr">
              <a:lnSpc>
                <a:spcPts val="3715"/>
              </a:lnSpc>
            </a:pPr>
            <a:r>
              <a:rPr lang="en-US" sz="2510" spc="-100">
                <a:solidFill>
                  <a:srgbClr val="000000"/>
                </a:solidFill>
                <a:latin typeface="윤고딕 Bold"/>
                <a:ea typeface="윤고딕 Bold"/>
                <a:cs typeface="윤고딕 Bold"/>
                <a:sym typeface="윤고딕 Bold"/>
              </a:rPr>
              <a:t>Azure openai</a:t>
            </a:r>
          </a:p>
          <a:p>
            <a:pPr algn="ctr">
              <a:lnSpc>
                <a:spcPts val="3715"/>
              </a:lnSpc>
              <a:spcBef>
                <a:spcPct val="0"/>
              </a:spcBef>
            </a:pPr>
            <a:r>
              <a:rPr lang="en-US" sz="2510" spc="-100">
                <a:solidFill>
                  <a:srgbClr val="000000"/>
                </a:solidFill>
                <a:latin typeface="윤고딕 Bold"/>
                <a:ea typeface="윤고딕 Bold"/>
                <a:cs typeface="윤고딕 Bold"/>
                <a:sym typeface="윤고딕 Bold"/>
              </a:rPr>
              <a:t>Text embedding</a:t>
            </a:r>
          </a:p>
        </p:txBody>
      </p:sp>
      <p:sp>
        <p:nvSpPr>
          <p:cNvPr name="TextBox 20" id="20"/>
          <p:cNvSpPr txBox="true"/>
          <p:nvPr/>
        </p:nvSpPr>
        <p:spPr>
          <a:xfrm rot="0">
            <a:off x="9685583" y="7464607"/>
            <a:ext cx="6710412" cy="1308050"/>
          </a:xfrm>
          <a:prstGeom prst="rect">
            <a:avLst/>
          </a:prstGeom>
        </p:spPr>
        <p:txBody>
          <a:bodyPr anchor="t" rtlCol="false" tIns="0" lIns="0" bIns="0" rIns="0">
            <a:spAutoFit/>
          </a:bodyPr>
          <a:lstStyle/>
          <a:p>
            <a:pPr algn="l">
              <a:lnSpc>
                <a:spcPts val="3500"/>
              </a:lnSpc>
            </a:pPr>
            <a:r>
              <a:rPr lang="en-US" sz="2500">
                <a:solidFill>
                  <a:srgbClr val="000000"/>
                </a:solidFill>
                <a:latin typeface="윤고딕"/>
                <a:ea typeface="윤고딕"/>
                <a:cs typeface="윤고딕"/>
                <a:sym typeface="윤고딕"/>
              </a:rPr>
              <a:t>PDF 문서에서 추출한 텍스트를 임베딩 벡터로 변환</a:t>
            </a:r>
          </a:p>
          <a:p>
            <a:pPr algn="l">
              <a:lnSpc>
                <a:spcPts val="3500"/>
              </a:lnSpc>
            </a:pPr>
            <a:r>
              <a:rPr lang="en-US" sz="2500">
                <a:solidFill>
                  <a:srgbClr val="000000"/>
                </a:solidFill>
                <a:latin typeface="윤고딕"/>
                <a:ea typeface="윤고딕"/>
                <a:cs typeface="윤고딕"/>
                <a:sym typeface="윤고딕"/>
              </a:rPr>
              <a:t>Azure Blob Storage에 저장한 뒤 RAG기법 사용</a:t>
            </a:r>
          </a:p>
          <a:p>
            <a:pPr algn="l">
              <a:lnSpc>
                <a:spcPts val="3500"/>
              </a:lnSpc>
              <a:spcBef>
                <a:spcPct val="0"/>
              </a:spcBef>
            </a:pPr>
            <a:r>
              <a:rPr lang="en-US" sz="2500">
                <a:solidFill>
                  <a:srgbClr val="000000"/>
                </a:solidFill>
                <a:latin typeface="윤고딕"/>
                <a:ea typeface="윤고딕"/>
                <a:cs typeface="윤고딕"/>
                <a:sym typeface="윤고딕"/>
              </a:rPr>
              <a:t>시스템 메세지를 통한 대화규칙 설정</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29</a:t>
              </a:r>
            </a:p>
          </p:txBody>
        </p:sp>
      </p:grpSp>
      <p:sp>
        <p:nvSpPr>
          <p:cNvPr name="Freeform 6" id="6"/>
          <p:cNvSpPr/>
          <p:nvPr/>
        </p:nvSpPr>
        <p:spPr>
          <a:xfrm flipH="false" flipV="false" rot="0">
            <a:off x="1414008" y="2146474"/>
            <a:ext cx="5387216" cy="3591478"/>
          </a:xfrm>
          <a:custGeom>
            <a:avLst/>
            <a:gdLst/>
            <a:ahLst/>
            <a:cxnLst/>
            <a:rect r="r" b="b" t="t" l="l"/>
            <a:pathLst>
              <a:path h="3591478" w="5387216">
                <a:moveTo>
                  <a:pt x="0" y="0"/>
                </a:moveTo>
                <a:lnTo>
                  <a:pt x="5387216" y="0"/>
                </a:lnTo>
                <a:lnTo>
                  <a:pt x="5387216" y="3591477"/>
                </a:lnTo>
                <a:lnTo>
                  <a:pt x="0" y="3591477"/>
                </a:lnTo>
                <a:lnTo>
                  <a:pt x="0" y="0"/>
                </a:lnTo>
                <a:close/>
              </a:path>
            </a:pathLst>
          </a:custGeom>
          <a:blipFill>
            <a:blip r:embed="rId2"/>
            <a:stretch>
              <a:fillRect l="0" t="0" r="0" b="0"/>
            </a:stretch>
          </a:blipFill>
        </p:spPr>
      </p:sp>
      <p:sp>
        <p:nvSpPr>
          <p:cNvPr name="Freeform 7" id="7"/>
          <p:cNvSpPr/>
          <p:nvPr/>
        </p:nvSpPr>
        <p:spPr>
          <a:xfrm flipH="false" flipV="true" rot="-73619">
            <a:off x="7595197" y="4709909"/>
            <a:ext cx="2561823" cy="723715"/>
          </a:xfrm>
          <a:custGeom>
            <a:avLst/>
            <a:gdLst/>
            <a:ahLst/>
            <a:cxnLst/>
            <a:rect r="r" b="b" t="t" l="l"/>
            <a:pathLst>
              <a:path h="723715" w="2561823">
                <a:moveTo>
                  <a:pt x="0" y="723716"/>
                </a:moveTo>
                <a:lnTo>
                  <a:pt x="2561823" y="723716"/>
                </a:lnTo>
                <a:lnTo>
                  <a:pt x="2561823" y="0"/>
                </a:lnTo>
                <a:lnTo>
                  <a:pt x="0" y="0"/>
                </a:lnTo>
                <a:lnTo>
                  <a:pt x="0" y="723716"/>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8" id="8"/>
          <p:cNvGrpSpPr/>
          <p:nvPr/>
        </p:nvGrpSpPr>
        <p:grpSpPr>
          <a:xfrm rot="0">
            <a:off x="10423787" y="3148764"/>
            <a:ext cx="3060009" cy="4266259"/>
            <a:chOff x="0" y="0"/>
            <a:chExt cx="4080012" cy="5688345"/>
          </a:xfrm>
        </p:grpSpPr>
        <p:sp>
          <p:nvSpPr>
            <p:cNvPr name="Freeform 9" id="9"/>
            <p:cNvSpPr/>
            <p:nvPr/>
          </p:nvSpPr>
          <p:spPr>
            <a:xfrm flipH="false" flipV="false" rot="0">
              <a:off x="465185" y="1834772"/>
              <a:ext cx="3149642" cy="3165469"/>
            </a:xfrm>
            <a:custGeom>
              <a:avLst/>
              <a:gdLst/>
              <a:ahLst/>
              <a:cxnLst/>
              <a:rect r="r" b="b" t="t" l="l"/>
              <a:pathLst>
                <a:path h="3165469" w="3149642">
                  <a:moveTo>
                    <a:pt x="0" y="0"/>
                  </a:moveTo>
                  <a:lnTo>
                    <a:pt x="3149642" y="0"/>
                  </a:lnTo>
                  <a:lnTo>
                    <a:pt x="3149642" y="3165469"/>
                  </a:lnTo>
                  <a:lnTo>
                    <a:pt x="0" y="3165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0" y="0"/>
              <a:ext cx="4080012" cy="2718308"/>
            </a:xfrm>
            <a:custGeom>
              <a:avLst/>
              <a:gdLst/>
              <a:ahLst/>
              <a:cxnLst/>
              <a:rect r="r" b="b" t="t" l="l"/>
              <a:pathLst>
                <a:path h="2718308" w="4080012">
                  <a:moveTo>
                    <a:pt x="0" y="0"/>
                  </a:moveTo>
                  <a:lnTo>
                    <a:pt x="4080012" y="0"/>
                  </a:lnTo>
                  <a:lnTo>
                    <a:pt x="4080012" y="2718308"/>
                  </a:lnTo>
                  <a:lnTo>
                    <a:pt x="0" y="2718308"/>
                  </a:lnTo>
                  <a:lnTo>
                    <a:pt x="0" y="0"/>
                  </a:lnTo>
                  <a:close/>
                </a:path>
              </a:pathLst>
            </a:custGeom>
            <a:blipFill>
              <a:blip r:embed="rId7"/>
              <a:stretch>
                <a:fillRect l="0" t="0" r="0" b="0"/>
              </a:stretch>
            </a:blipFill>
          </p:spPr>
        </p:sp>
        <p:sp>
          <p:nvSpPr>
            <p:cNvPr name="TextBox 11" id="11"/>
            <p:cNvSpPr txBox="true"/>
            <p:nvPr/>
          </p:nvSpPr>
          <p:spPr>
            <a:xfrm rot="0">
              <a:off x="0" y="4933566"/>
              <a:ext cx="4080012" cy="754779"/>
            </a:xfrm>
            <a:prstGeom prst="rect">
              <a:avLst/>
            </a:prstGeom>
          </p:spPr>
          <p:txBody>
            <a:bodyPr anchor="t" rtlCol="false" tIns="0" lIns="0" bIns="0" rIns="0">
              <a:spAutoFit/>
            </a:bodyPr>
            <a:lstStyle/>
            <a:p>
              <a:pPr algn="ctr">
                <a:lnSpc>
                  <a:spcPts val="4513"/>
                </a:lnSpc>
              </a:pPr>
              <a:r>
                <a:rPr lang="en-US" sz="3223">
                  <a:solidFill>
                    <a:srgbClr val="4472C4"/>
                  </a:solidFill>
                  <a:latin typeface="윤고딕 Bold"/>
                  <a:ea typeface="윤고딕 Bold"/>
                  <a:cs typeface="윤고딕 Bold"/>
                  <a:sym typeface="윤고딕 Bold"/>
                </a:rPr>
                <a:t>Container</a:t>
              </a:r>
            </a:p>
          </p:txBody>
        </p:sp>
      </p:grpSp>
      <p:grpSp>
        <p:nvGrpSpPr>
          <p:cNvPr name="Group 12" id="12"/>
          <p:cNvGrpSpPr>
            <a:grpSpLocks noChangeAspect="true"/>
          </p:cNvGrpSpPr>
          <p:nvPr/>
        </p:nvGrpSpPr>
        <p:grpSpPr>
          <a:xfrm rot="0">
            <a:off x="627490" y="5927950"/>
            <a:ext cx="6960252" cy="3992316"/>
            <a:chOff x="0" y="0"/>
            <a:chExt cx="7981950" cy="4578350"/>
          </a:xfrm>
        </p:grpSpPr>
        <p:sp>
          <p:nvSpPr>
            <p:cNvPr name="Freeform 13" id="1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4" id="1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5" id="1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6" id="1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7" id="1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8"/>
              <a:stretch>
                <a:fillRect l="-268" t="0" r="-268" b="0"/>
              </a:stretch>
            </a:blipFill>
          </p:spPr>
        </p:sp>
      </p:grpSp>
      <p:sp>
        <p:nvSpPr>
          <p:cNvPr name="Freeform 18" id="18"/>
          <p:cNvSpPr/>
          <p:nvPr/>
        </p:nvSpPr>
        <p:spPr>
          <a:xfrm flipH="false" flipV="true" rot="-73619">
            <a:off x="13317771" y="4709909"/>
            <a:ext cx="2561823" cy="723715"/>
          </a:xfrm>
          <a:custGeom>
            <a:avLst/>
            <a:gdLst/>
            <a:ahLst/>
            <a:cxnLst/>
            <a:rect r="r" b="b" t="t" l="l"/>
            <a:pathLst>
              <a:path h="723715" w="2561823">
                <a:moveTo>
                  <a:pt x="0" y="723716"/>
                </a:moveTo>
                <a:lnTo>
                  <a:pt x="2561823" y="723716"/>
                </a:lnTo>
                <a:lnTo>
                  <a:pt x="2561823" y="0"/>
                </a:lnTo>
                <a:lnTo>
                  <a:pt x="0" y="0"/>
                </a:lnTo>
                <a:lnTo>
                  <a:pt x="0" y="723716"/>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9" id="19"/>
          <p:cNvSpPr/>
          <p:nvPr/>
        </p:nvSpPr>
        <p:spPr>
          <a:xfrm flipH="false" flipV="false" rot="0">
            <a:off x="13897581" y="5164736"/>
            <a:ext cx="1402203" cy="2221311"/>
          </a:xfrm>
          <a:custGeom>
            <a:avLst/>
            <a:gdLst/>
            <a:ahLst/>
            <a:cxnLst/>
            <a:rect r="r" b="b" t="t" l="l"/>
            <a:pathLst>
              <a:path h="2221311" w="1402203">
                <a:moveTo>
                  <a:pt x="0" y="0"/>
                </a:moveTo>
                <a:lnTo>
                  <a:pt x="1402203" y="0"/>
                </a:lnTo>
                <a:lnTo>
                  <a:pt x="1402203" y="2221311"/>
                </a:lnTo>
                <a:lnTo>
                  <a:pt x="0" y="22213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21" id="21"/>
          <p:cNvSpPr txBox="true"/>
          <p:nvPr/>
        </p:nvSpPr>
        <p:spPr>
          <a:xfrm rot="0">
            <a:off x="5115492" y="406142"/>
            <a:ext cx="9483190" cy="951254"/>
          </a:xfrm>
          <a:prstGeom prst="rect">
            <a:avLst/>
          </a:prstGeom>
        </p:spPr>
        <p:txBody>
          <a:bodyPr anchor="t" rtlCol="false" tIns="0" lIns="0" bIns="0" rIns="0">
            <a:spAutoFit/>
          </a:bodyPr>
          <a:lstStyle/>
          <a:p>
            <a:pPr algn="ctr">
              <a:lnSpc>
                <a:spcPts val="7420"/>
              </a:lnSpc>
            </a:pPr>
            <a:r>
              <a:rPr lang="en-US" sz="5300">
                <a:solidFill>
                  <a:srgbClr val="366E1E"/>
                </a:solidFill>
                <a:latin typeface="윤고딕 Bold"/>
                <a:ea typeface="윤고딕 Bold"/>
                <a:cs typeface="윤고딕 Bold"/>
                <a:sym typeface="윤고딕 Bold"/>
              </a:rPr>
              <a:t>활용도구 - Azure Services</a:t>
            </a:r>
          </a:p>
        </p:txBody>
      </p:sp>
      <p:sp>
        <p:nvSpPr>
          <p:cNvPr name="TextBox 22" id="22"/>
          <p:cNvSpPr txBox="true"/>
          <p:nvPr/>
        </p:nvSpPr>
        <p:spPr>
          <a:xfrm rot="0">
            <a:off x="12651811" y="3008140"/>
            <a:ext cx="4721453" cy="1801469"/>
          </a:xfrm>
          <a:prstGeom prst="rect">
            <a:avLst/>
          </a:prstGeom>
        </p:spPr>
        <p:txBody>
          <a:bodyPr anchor="t" rtlCol="false" tIns="0" lIns="0" bIns="0" rIns="0">
            <a:spAutoFit/>
          </a:bodyPr>
          <a:lstStyle/>
          <a:p>
            <a:pPr algn="ctr">
              <a:lnSpc>
                <a:spcPts val="4247"/>
              </a:lnSpc>
            </a:pPr>
            <a:r>
              <a:rPr lang="en-US" sz="3034">
                <a:solidFill>
                  <a:srgbClr val="FFA540"/>
                </a:solidFill>
                <a:latin typeface="윤고딕 Bold"/>
                <a:ea typeface="윤고딕 Bold"/>
                <a:cs typeface="윤고딕 Bold"/>
                <a:sym typeface="윤고딕 Bold"/>
              </a:rPr>
              <a:t>RAG</a:t>
            </a:r>
          </a:p>
          <a:p>
            <a:pPr algn="ctr">
              <a:lnSpc>
                <a:spcPts val="3185"/>
              </a:lnSpc>
            </a:pPr>
            <a:r>
              <a:rPr lang="en-US" sz="2275">
                <a:solidFill>
                  <a:srgbClr val="FFA540"/>
                </a:solidFill>
                <a:latin typeface="윤고딕 Bold"/>
                <a:ea typeface="윤고딕 Bold"/>
                <a:cs typeface="윤고딕 Bold"/>
                <a:sym typeface="윤고딕 Bold"/>
              </a:rPr>
              <a:t>(Retrieval-Augmented Generation)</a:t>
            </a:r>
          </a:p>
          <a:p>
            <a:pPr algn="ctr">
              <a:lnSpc>
                <a:spcPts val="318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grpSp>
        <p:nvGrpSpPr>
          <p:cNvPr name="Group 2" id="2"/>
          <p:cNvGrpSpPr/>
          <p:nvPr/>
        </p:nvGrpSpPr>
        <p:grpSpPr>
          <a:xfrm rot="0">
            <a:off x="6032030" y="3047245"/>
            <a:ext cx="6625929" cy="6211055"/>
            <a:chOff x="0" y="0"/>
            <a:chExt cx="6774155" cy="6350000"/>
          </a:xfrm>
        </p:grpSpPr>
        <p:sp>
          <p:nvSpPr>
            <p:cNvPr name="Freeform 3" id="3"/>
            <p:cNvSpPr/>
            <p:nvPr/>
          </p:nvSpPr>
          <p:spPr>
            <a:xfrm flipH="false" flipV="false" rot="0">
              <a:off x="0" y="0"/>
              <a:ext cx="6774155" cy="6350000"/>
            </a:xfrm>
            <a:custGeom>
              <a:avLst/>
              <a:gdLst/>
              <a:ahLst/>
              <a:cxnLst/>
              <a:rect r="r" b="b" t="t" l="l"/>
              <a:pathLst>
                <a:path h="6350000" w="6774155">
                  <a:moveTo>
                    <a:pt x="6774155" y="4203535"/>
                  </a:moveTo>
                  <a:lnTo>
                    <a:pt x="6774155" y="6350000"/>
                  </a:lnTo>
                  <a:lnTo>
                    <a:pt x="1304963" y="6350000"/>
                  </a:lnTo>
                  <a:lnTo>
                    <a:pt x="0" y="6350000"/>
                  </a:lnTo>
                  <a:cubicBezTo>
                    <a:pt x="0" y="5374564"/>
                    <a:pt x="0" y="4399128"/>
                    <a:pt x="0" y="3423691"/>
                  </a:cubicBezTo>
                  <a:lnTo>
                    <a:pt x="50978" y="3372142"/>
                  </a:lnTo>
                  <a:lnTo>
                    <a:pt x="3387179" y="0"/>
                  </a:lnTo>
                  <a:cubicBezTo>
                    <a:pt x="3900818" y="637476"/>
                    <a:pt x="4414457" y="1274940"/>
                    <a:pt x="4928095" y="1912417"/>
                  </a:cubicBezTo>
                  <a:lnTo>
                    <a:pt x="4928095" y="1019531"/>
                  </a:lnTo>
                  <a:lnTo>
                    <a:pt x="6036412" y="1019531"/>
                  </a:lnTo>
                  <a:lnTo>
                    <a:pt x="6036412" y="3287916"/>
                  </a:lnTo>
                  <a:cubicBezTo>
                    <a:pt x="6282322" y="3593122"/>
                    <a:pt x="6528244" y="3898328"/>
                    <a:pt x="6774155" y="4203535"/>
                  </a:cubicBezTo>
                  <a:close/>
                </a:path>
              </a:pathLst>
            </a:custGeom>
            <a:blipFill>
              <a:blip r:embed="rId2"/>
              <a:stretch>
                <a:fillRect l="0" t="-3339" r="0" b="-3339"/>
              </a:stretch>
            </a:blipFill>
          </p:spPr>
        </p:sp>
      </p:grpSp>
      <p:sp>
        <p:nvSpPr>
          <p:cNvPr name="AutoShape 4" id="4"/>
          <p:cNvSpPr/>
          <p:nvPr/>
        </p:nvSpPr>
        <p:spPr>
          <a:xfrm rot="0">
            <a:off x="-1478981" y="-6866"/>
            <a:ext cx="19919381" cy="1980145"/>
          </a:xfrm>
          <a:prstGeom prst="rect">
            <a:avLst/>
          </a:prstGeom>
          <a:solidFill>
            <a:srgbClr val="CDE5D5"/>
          </a:solidFill>
          <a:ln cap="sq">
            <a:noFill/>
            <a:prstDash val="solid"/>
            <a:miter/>
          </a:ln>
        </p:spPr>
      </p:sp>
      <p:sp>
        <p:nvSpPr>
          <p:cNvPr name="TextBox 5" id="5"/>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6" id="6"/>
          <p:cNvSpPr txBox="true"/>
          <p:nvPr/>
        </p:nvSpPr>
        <p:spPr>
          <a:xfrm rot="0">
            <a:off x="5630042" y="188972"/>
            <a:ext cx="7027917" cy="1245049"/>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TextBox 7" id="7"/>
          <p:cNvSpPr txBox="true"/>
          <p:nvPr/>
        </p:nvSpPr>
        <p:spPr>
          <a:xfrm rot="0">
            <a:off x="8816728" y="1323883"/>
            <a:ext cx="3220516"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주제 및 선정 배경</a:t>
            </a:r>
          </a:p>
        </p:txBody>
      </p:sp>
      <p:grpSp>
        <p:nvGrpSpPr>
          <p:cNvPr name="Group 8" id="8"/>
          <p:cNvGrpSpPr/>
          <p:nvPr/>
        </p:nvGrpSpPr>
        <p:grpSpPr>
          <a:xfrm rot="0">
            <a:off x="16776189" y="1028700"/>
            <a:ext cx="966223" cy="12128259"/>
            <a:chOff x="0" y="0"/>
            <a:chExt cx="1288297" cy="16171012"/>
          </a:xfrm>
        </p:grpSpPr>
        <p:sp>
          <p:nvSpPr>
            <p:cNvPr name="AutoShape 9" id="9"/>
            <p:cNvSpPr/>
            <p:nvPr/>
          </p:nvSpPr>
          <p:spPr>
            <a:xfrm rot="0">
              <a:off x="644149" y="2251812"/>
              <a:ext cx="63500" cy="13919200"/>
            </a:xfrm>
            <a:prstGeom prst="rect">
              <a:avLst/>
            </a:prstGeom>
            <a:solidFill>
              <a:srgbClr val="5F8368"/>
            </a:solidFill>
          </p:spPr>
        </p:sp>
        <p:sp>
          <p:nvSpPr>
            <p:cNvPr name="TextBox 10" id="10"/>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3</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30</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115492" y="358517"/>
            <a:ext cx="8739227" cy="1271050"/>
          </a:xfrm>
          <a:prstGeom prst="rect">
            <a:avLst/>
          </a:prstGeom>
        </p:spPr>
        <p:txBody>
          <a:bodyPr anchor="t" rtlCol="false" tIns="0" lIns="0" bIns="0" rIns="0">
            <a:spAutoFit/>
          </a:bodyPr>
          <a:lstStyle/>
          <a:p>
            <a:pPr algn="ctr">
              <a:lnSpc>
                <a:spcPts val="9800"/>
              </a:lnSpc>
            </a:pPr>
            <a:r>
              <a:rPr lang="en-US" sz="7000">
                <a:solidFill>
                  <a:srgbClr val="366E1E"/>
                </a:solidFill>
                <a:latin typeface="윤고딕 Bold"/>
                <a:ea typeface="윤고딕 Bold"/>
                <a:cs typeface="윤고딕 Bold"/>
                <a:sym typeface="윤고딕 Bold"/>
              </a:rPr>
              <a:t>기대효과 및 활용방안</a:t>
            </a:r>
          </a:p>
        </p:txBody>
      </p:sp>
      <p:sp>
        <p:nvSpPr>
          <p:cNvPr name="Freeform 8" id="8"/>
          <p:cNvSpPr/>
          <p:nvPr/>
        </p:nvSpPr>
        <p:spPr>
          <a:xfrm flipH="false" flipV="false" rot="0">
            <a:off x="13070767" y="3561192"/>
            <a:ext cx="3625642" cy="3481385"/>
          </a:xfrm>
          <a:custGeom>
            <a:avLst/>
            <a:gdLst/>
            <a:ahLst/>
            <a:cxnLst/>
            <a:rect r="r" b="b" t="t" l="l"/>
            <a:pathLst>
              <a:path h="3481385" w="3625642">
                <a:moveTo>
                  <a:pt x="0" y="0"/>
                </a:moveTo>
                <a:lnTo>
                  <a:pt x="3625642" y="0"/>
                </a:lnTo>
                <a:lnTo>
                  <a:pt x="3625642" y="3481386"/>
                </a:lnTo>
                <a:lnTo>
                  <a:pt x="0" y="3481386"/>
                </a:lnTo>
                <a:lnTo>
                  <a:pt x="0" y="0"/>
                </a:lnTo>
                <a:close/>
              </a:path>
            </a:pathLst>
          </a:custGeom>
          <a:blipFill>
            <a:blip r:embed="rId2"/>
            <a:stretch>
              <a:fillRect l="-2581" t="-5163" r="-2581" b="0"/>
            </a:stretch>
          </a:blipFill>
        </p:spPr>
      </p:sp>
      <p:grpSp>
        <p:nvGrpSpPr>
          <p:cNvPr name="Group 9" id="9"/>
          <p:cNvGrpSpPr/>
          <p:nvPr/>
        </p:nvGrpSpPr>
        <p:grpSpPr>
          <a:xfrm rot="0">
            <a:off x="13016202" y="7300455"/>
            <a:ext cx="4105703" cy="1820774"/>
            <a:chOff x="0" y="0"/>
            <a:chExt cx="1148660" cy="509401"/>
          </a:xfrm>
        </p:grpSpPr>
        <p:sp>
          <p:nvSpPr>
            <p:cNvPr name="Freeform 10" id="10"/>
            <p:cNvSpPr/>
            <p:nvPr/>
          </p:nvSpPr>
          <p:spPr>
            <a:xfrm flipH="false" flipV="false" rot="0">
              <a:off x="0" y="0"/>
              <a:ext cx="1148660" cy="509401"/>
            </a:xfrm>
            <a:custGeom>
              <a:avLst/>
              <a:gdLst/>
              <a:ahLst/>
              <a:cxnLst/>
              <a:rect r="r" b="b" t="t" l="l"/>
              <a:pathLst>
                <a:path h="509401" w="1148660">
                  <a:moveTo>
                    <a:pt x="96168" y="0"/>
                  </a:moveTo>
                  <a:lnTo>
                    <a:pt x="1052492" y="0"/>
                  </a:lnTo>
                  <a:cubicBezTo>
                    <a:pt x="1077998" y="0"/>
                    <a:pt x="1102458" y="10132"/>
                    <a:pt x="1120493" y="28167"/>
                  </a:cubicBezTo>
                  <a:cubicBezTo>
                    <a:pt x="1138528" y="46202"/>
                    <a:pt x="1148660" y="70663"/>
                    <a:pt x="1148660" y="96168"/>
                  </a:cubicBezTo>
                  <a:lnTo>
                    <a:pt x="1148660" y="413233"/>
                  </a:lnTo>
                  <a:cubicBezTo>
                    <a:pt x="1148660" y="466345"/>
                    <a:pt x="1105604" y="509401"/>
                    <a:pt x="1052492" y="509401"/>
                  </a:cubicBezTo>
                  <a:lnTo>
                    <a:pt x="96168" y="509401"/>
                  </a:lnTo>
                  <a:cubicBezTo>
                    <a:pt x="70663" y="509401"/>
                    <a:pt x="46202" y="499269"/>
                    <a:pt x="28167" y="481234"/>
                  </a:cubicBezTo>
                  <a:cubicBezTo>
                    <a:pt x="10132" y="463199"/>
                    <a:pt x="0" y="438739"/>
                    <a:pt x="0" y="413233"/>
                  </a:cubicBezTo>
                  <a:lnTo>
                    <a:pt x="0" y="96168"/>
                  </a:lnTo>
                  <a:cubicBezTo>
                    <a:pt x="0" y="70663"/>
                    <a:pt x="10132" y="46202"/>
                    <a:pt x="28167" y="28167"/>
                  </a:cubicBezTo>
                  <a:cubicBezTo>
                    <a:pt x="46202" y="10132"/>
                    <a:pt x="70663" y="0"/>
                    <a:pt x="96168" y="0"/>
                  </a:cubicBezTo>
                  <a:close/>
                </a:path>
              </a:pathLst>
            </a:custGeom>
            <a:solidFill>
              <a:srgbClr val="C5FFDE">
                <a:alpha val="71765"/>
              </a:srgbClr>
            </a:solidFill>
          </p:spPr>
        </p:sp>
        <p:sp>
          <p:nvSpPr>
            <p:cNvPr name="TextBox 11" id="11"/>
            <p:cNvSpPr txBox="true"/>
            <p:nvPr/>
          </p:nvSpPr>
          <p:spPr>
            <a:xfrm>
              <a:off x="0" y="-66675"/>
              <a:ext cx="1148660" cy="576076"/>
            </a:xfrm>
            <a:prstGeom prst="rect">
              <a:avLst/>
            </a:prstGeom>
          </p:spPr>
          <p:txBody>
            <a:bodyPr anchor="ctr" rtlCol="false" tIns="47823" lIns="47823" bIns="47823" rIns="47823"/>
            <a:lstStyle/>
            <a:p>
              <a:pPr algn="ctr">
                <a:lnSpc>
                  <a:spcPts val="3002"/>
                </a:lnSpc>
              </a:pPr>
            </a:p>
          </p:txBody>
        </p:sp>
      </p:grpSp>
      <p:sp>
        <p:nvSpPr>
          <p:cNvPr name="TextBox 12" id="12"/>
          <p:cNvSpPr txBox="true"/>
          <p:nvPr/>
        </p:nvSpPr>
        <p:spPr>
          <a:xfrm rot="0">
            <a:off x="13348490" y="7715709"/>
            <a:ext cx="3441127" cy="942640"/>
          </a:xfrm>
          <a:prstGeom prst="rect">
            <a:avLst/>
          </a:prstGeom>
        </p:spPr>
        <p:txBody>
          <a:bodyPr anchor="t" rtlCol="false" tIns="0" lIns="0" bIns="0" rIns="0">
            <a:spAutoFit/>
          </a:bodyPr>
          <a:lstStyle/>
          <a:p>
            <a:pPr algn="ctr">
              <a:lnSpc>
                <a:spcPts val="2973"/>
              </a:lnSpc>
              <a:spcBef>
                <a:spcPct val="0"/>
              </a:spcBef>
            </a:pPr>
            <a:r>
              <a:rPr lang="en-US" sz="2124" u="sng">
                <a:solidFill>
                  <a:srgbClr val="000000"/>
                </a:solidFill>
                <a:latin typeface="윤고딕"/>
                <a:ea typeface="윤고딕"/>
                <a:cs typeface="윤고딕"/>
                <a:sym typeface="윤고딕"/>
              </a:rPr>
              <a:t>사용자 만족도 및 재방문 유도</a:t>
            </a:r>
          </a:p>
          <a:p>
            <a:pPr algn="ctr">
              <a:lnSpc>
                <a:spcPts val="2314"/>
              </a:lnSpc>
              <a:spcBef>
                <a:spcPct val="0"/>
              </a:spcBef>
            </a:pPr>
            <a:r>
              <a:rPr lang="en-US" sz="1653">
                <a:solidFill>
                  <a:srgbClr val="000000"/>
                </a:solidFill>
                <a:latin typeface="윤고딕"/>
                <a:ea typeface="윤고딕"/>
                <a:cs typeface="윤고딕"/>
                <a:sym typeface="윤고딕"/>
              </a:rPr>
              <a:t> 감정 기반 맞춤형 콘텐츠 제공으로 </a:t>
            </a:r>
          </a:p>
          <a:p>
            <a:pPr algn="ctr">
              <a:lnSpc>
                <a:spcPts val="2314"/>
              </a:lnSpc>
              <a:spcBef>
                <a:spcPct val="0"/>
              </a:spcBef>
            </a:pPr>
            <a:r>
              <a:rPr lang="en-US" sz="1653">
                <a:solidFill>
                  <a:srgbClr val="000000"/>
                </a:solidFill>
                <a:latin typeface="윤고딕"/>
                <a:ea typeface="윤고딕"/>
                <a:cs typeface="윤고딕"/>
                <a:sym typeface="윤고딕"/>
              </a:rPr>
              <a:t>사용자 지속적 참여 유도</a:t>
            </a:r>
          </a:p>
        </p:txBody>
      </p:sp>
      <p:sp>
        <p:nvSpPr>
          <p:cNvPr name="Freeform 13" id="13"/>
          <p:cNvSpPr/>
          <p:nvPr/>
        </p:nvSpPr>
        <p:spPr>
          <a:xfrm flipH="false" flipV="false" rot="0">
            <a:off x="4543110" y="3561192"/>
            <a:ext cx="3534227" cy="3534227"/>
          </a:xfrm>
          <a:custGeom>
            <a:avLst/>
            <a:gdLst/>
            <a:ahLst/>
            <a:cxnLst/>
            <a:rect r="r" b="b" t="t" l="l"/>
            <a:pathLst>
              <a:path h="3534227" w="3534227">
                <a:moveTo>
                  <a:pt x="0" y="0"/>
                </a:moveTo>
                <a:lnTo>
                  <a:pt x="3534227" y="0"/>
                </a:lnTo>
                <a:lnTo>
                  <a:pt x="3534227" y="3534228"/>
                </a:lnTo>
                <a:lnTo>
                  <a:pt x="0" y="3534228"/>
                </a:lnTo>
                <a:lnTo>
                  <a:pt x="0" y="0"/>
                </a:lnTo>
                <a:close/>
              </a:path>
            </a:pathLst>
          </a:custGeom>
          <a:blipFill>
            <a:blip r:embed="rId3"/>
            <a:stretch>
              <a:fillRect l="0" t="0" r="0" b="0"/>
            </a:stretch>
          </a:blipFill>
        </p:spPr>
      </p:sp>
      <p:grpSp>
        <p:nvGrpSpPr>
          <p:cNvPr name="Group 14" id="14"/>
          <p:cNvGrpSpPr/>
          <p:nvPr/>
        </p:nvGrpSpPr>
        <p:grpSpPr>
          <a:xfrm rot="0">
            <a:off x="4420526" y="7362708"/>
            <a:ext cx="3656811" cy="1758521"/>
            <a:chOff x="0" y="0"/>
            <a:chExt cx="1023073" cy="491985"/>
          </a:xfrm>
        </p:grpSpPr>
        <p:sp>
          <p:nvSpPr>
            <p:cNvPr name="Freeform 15" id="15"/>
            <p:cNvSpPr/>
            <p:nvPr/>
          </p:nvSpPr>
          <p:spPr>
            <a:xfrm flipH="false" flipV="false" rot="0">
              <a:off x="0" y="0"/>
              <a:ext cx="1023073" cy="491985"/>
            </a:xfrm>
            <a:custGeom>
              <a:avLst/>
              <a:gdLst/>
              <a:ahLst/>
              <a:cxnLst/>
              <a:rect r="r" b="b" t="t" l="l"/>
              <a:pathLst>
                <a:path h="491985" w="1023073">
                  <a:moveTo>
                    <a:pt x="107973" y="0"/>
                  </a:moveTo>
                  <a:lnTo>
                    <a:pt x="915100" y="0"/>
                  </a:lnTo>
                  <a:cubicBezTo>
                    <a:pt x="974732" y="0"/>
                    <a:pt x="1023073" y="48341"/>
                    <a:pt x="1023073" y="107973"/>
                  </a:cubicBezTo>
                  <a:lnTo>
                    <a:pt x="1023073" y="384012"/>
                  </a:lnTo>
                  <a:cubicBezTo>
                    <a:pt x="1023073" y="412648"/>
                    <a:pt x="1011697" y="440111"/>
                    <a:pt x="991448" y="460360"/>
                  </a:cubicBezTo>
                  <a:cubicBezTo>
                    <a:pt x="971200" y="480609"/>
                    <a:pt x="943736" y="491985"/>
                    <a:pt x="915100" y="491985"/>
                  </a:cubicBezTo>
                  <a:lnTo>
                    <a:pt x="107973" y="491985"/>
                  </a:lnTo>
                  <a:cubicBezTo>
                    <a:pt x="79337" y="491985"/>
                    <a:pt x="51874" y="480609"/>
                    <a:pt x="31625" y="460360"/>
                  </a:cubicBezTo>
                  <a:cubicBezTo>
                    <a:pt x="11376" y="440111"/>
                    <a:pt x="0" y="412648"/>
                    <a:pt x="0" y="384012"/>
                  </a:cubicBezTo>
                  <a:lnTo>
                    <a:pt x="0" y="107973"/>
                  </a:lnTo>
                  <a:cubicBezTo>
                    <a:pt x="0" y="79337"/>
                    <a:pt x="11376" y="51874"/>
                    <a:pt x="31625" y="31625"/>
                  </a:cubicBezTo>
                  <a:cubicBezTo>
                    <a:pt x="51874" y="11376"/>
                    <a:pt x="79337" y="0"/>
                    <a:pt x="107973" y="0"/>
                  </a:cubicBezTo>
                  <a:close/>
                </a:path>
              </a:pathLst>
            </a:custGeom>
            <a:solidFill>
              <a:srgbClr val="C5FFDE">
                <a:alpha val="71765"/>
              </a:srgbClr>
            </a:solidFill>
          </p:spPr>
        </p:sp>
        <p:sp>
          <p:nvSpPr>
            <p:cNvPr name="TextBox 16" id="16"/>
            <p:cNvSpPr txBox="true"/>
            <p:nvPr/>
          </p:nvSpPr>
          <p:spPr>
            <a:xfrm>
              <a:off x="0" y="-66675"/>
              <a:ext cx="1023073" cy="558660"/>
            </a:xfrm>
            <a:prstGeom prst="rect">
              <a:avLst/>
            </a:prstGeom>
          </p:spPr>
          <p:txBody>
            <a:bodyPr anchor="ctr" rtlCol="false" tIns="47823" lIns="47823" bIns="47823" rIns="47823"/>
            <a:lstStyle/>
            <a:p>
              <a:pPr algn="ctr">
                <a:lnSpc>
                  <a:spcPts val="3002"/>
                </a:lnSpc>
              </a:pPr>
            </a:p>
          </p:txBody>
        </p:sp>
      </p:grpSp>
      <p:sp>
        <p:nvSpPr>
          <p:cNvPr name="TextBox 17" id="17"/>
          <p:cNvSpPr txBox="true"/>
          <p:nvPr/>
        </p:nvSpPr>
        <p:spPr>
          <a:xfrm rot="0">
            <a:off x="4614179" y="7813483"/>
            <a:ext cx="3392090" cy="737568"/>
          </a:xfrm>
          <a:prstGeom prst="rect">
            <a:avLst/>
          </a:prstGeom>
        </p:spPr>
        <p:txBody>
          <a:bodyPr anchor="t" rtlCol="false" tIns="0" lIns="0" bIns="0" rIns="0">
            <a:spAutoFit/>
          </a:bodyPr>
          <a:lstStyle/>
          <a:p>
            <a:pPr algn="ctr">
              <a:lnSpc>
                <a:spcPts val="3253"/>
              </a:lnSpc>
              <a:spcBef>
                <a:spcPct val="0"/>
              </a:spcBef>
            </a:pPr>
            <a:r>
              <a:rPr lang="en-US" sz="2324" u="sng">
                <a:solidFill>
                  <a:srgbClr val="000000"/>
                </a:solidFill>
                <a:latin typeface="윤고딕"/>
                <a:ea typeface="윤고딕"/>
                <a:cs typeface="윤고딕"/>
                <a:sym typeface="윤고딕"/>
              </a:rPr>
              <a:t>마음 치유 및 스트레스 완화</a:t>
            </a:r>
          </a:p>
          <a:p>
            <a:pPr algn="ctr">
              <a:lnSpc>
                <a:spcPts val="2594"/>
              </a:lnSpc>
              <a:spcBef>
                <a:spcPct val="0"/>
              </a:spcBef>
            </a:pPr>
            <a:r>
              <a:rPr lang="en-US" sz="1853">
                <a:solidFill>
                  <a:srgbClr val="000000"/>
                </a:solidFill>
                <a:latin typeface="윤고딕"/>
                <a:ea typeface="윤고딕"/>
                <a:cs typeface="윤고딕"/>
                <a:sym typeface="윤고딕"/>
              </a:rPr>
              <a:t>음악과 명상을 통한 심신 안정 효과</a:t>
            </a:r>
          </a:p>
        </p:txBody>
      </p:sp>
      <p:sp>
        <p:nvSpPr>
          <p:cNvPr name="Freeform 18" id="18"/>
          <p:cNvSpPr/>
          <p:nvPr/>
        </p:nvSpPr>
        <p:spPr>
          <a:xfrm flipH="false" flipV="false" rot="0">
            <a:off x="456273" y="3561192"/>
            <a:ext cx="3490794" cy="3481385"/>
          </a:xfrm>
          <a:custGeom>
            <a:avLst/>
            <a:gdLst/>
            <a:ahLst/>
            <a:cxnLst/>
            <a:rect r="r" b="b" t="t" l="l"/>
            <a:pathLst>
              <a:path h="3481385" w="3490794">
                <a:moveTo>
                  <a:pt x="0" y="0"/>
                </a:moveTo>
                <a:lnTo>
                  <a:pt x="3490795" y="0"/>
                </a:lnTo>
                <a:lnTo>
                  <a:pt x="3490795" y="3481386"/>
                </a:lnTo>
                <a:lnTo>
                  <a:pt x="0" y="3481386"/>
                </a:lnTo>
                <a:lnTo>
                  <a:pt x="0" y="0"/>
                </a:lnTo>
                <a:close/>
              </a:path>
            </a:pathLst>
          </a:custGeom>
          <a:blipFill>
            <a:blip r:embed="rId4"/>
            <a:stretch>
              <a:fillRect l="0" t="0" r="0" b="0"/>
            </a:stretch>
          </a:blipFill>
        </p:spPr>
      </p:sp>
      <p:grpSp>
        <p:nvGrpSpPr>
          <p:cNvPr name="Group 19" id="19"/>
          <p:cNvGrpSpPr/>
          <p:nvPr/>
        </p:nvGrpSpPr>
        <p:grpSpPr>
          <a:xfrm rot="0">
            <a:off x="272398" y="7362708"/>
            <a:ext cx="3798426" cy="1758521"/>
            <a:chOff x="0" y="0"/>
            <a:chExt cx="1062693" cy="491985"/>
          </a:xfrm>
        </p:grpSpPr>
        <p:sp>
          <p:nvSpPr>
            <p:cNvPr name="Freeform 20" id="20"/>
            <p:cNvSpPr/>
            <p:nvPr/>
          </p:nvSpPr>
          <p:spPr>
            <a:xfrm flipH="false" flipV="false" rot="0">
              <a:off x="0" y="0"/>
              <a:ext cx="1062693" cy="491985"/>
            </a:xfrm>
            <a:custGeom>
              <a:avLst/>
              <a:gdLst/>
              <a:ahLst/>
              <a:cxnLst/>
              <a:rect r="r" b="b" t="t" l="l"/>
              <a:pathLst>
                <a:path h="491985" w="1062693">
                  <a:moveTo>
                    <a:pt x="103948" y="0"/>
                  </a:moveTo>
                  <a:lnTo>
                    <a:pt x="958745" y="0"/>
                  </a:lnTo>
                  <a:cubicBezTo>
                    <a:pt x="986314" y="0"/>
                    <a:pt x="1012753" y="10952"/>
                    <a:pt x="1032247" y="30446"/>
                  </a:cubicBezTo>
                  <a:cubicBezTo>
                    <a:pt x="1051741" y="49940"/>
                    <a:pt x="1062693" y="76379"/>
                    <a:pt x="1062693" y="103948"/>
                  </a:cubicBezTo>
                  <a:lnTo>
                    <a:pt x="1062693" y="388037"/>
                  </a:lnTo>
                  <a:cubicBezTo>
                    <a:pt x="1062693" y="415606"/>
                    <a:pt x="1051741" y="442045"/>
                    <a:pt x="1032247" y="461539"/>
                  </a:cubicBezTo>
                  <a:cubicBezTo>
                    <a:pt x="1012753" y="481033"/>
                    <a:pt x="986314" y="491985"/>
                    <a:pt x="958745" y="491985"/>
                  </a:cubicBezTo>
                  <a:lnTo>
                    <a:pt x="103948" y="491985"/>
                  </a:lnTo>
                  <a:cubicBezTo>
                    <a:pt x="76379" y="491985"/>
                    <a:pt x="49940" y="481033"/>
                    <a:pt x="30446" y="461539"/>
                  </a:cubicBezTo>
                  <a:cubicBezTo>
                    <a:pt x="10952" y="442045"/>
                    <a:pt x="0" y="415606"/>
                    <a:pt x="0" y="388037"/>
                  </a:cubicBezTo>
                  <a:lnTo>
                    <a:pt x="0" y="103948"/>
                  </a:lnTo>
                  <a:cubicBezTo>
                    <a:pt x="0" y="76379"/>
                    <a:pt x="10952" y="49940"/>
                    <a:pt x="30446" y="30446"/>
                  </a:cubicBezTo>
                  <a:cubicBezTo>
                    <a:pt x="49940" y="10952"/>
                    <a:pt x="76379" y="0"/>
                    <a:pt x="103948" y="0"/>
                  </a:cubicBezTo>
                  <a:close/>
                </a:path>
              </a:pathLst>
            </a:custGeom>
            <a:solidFill>
              <a:srgbClr val="C5FFDE">
                <a:alpha val="71765"/>
              </a:srgbClr>
            </a:solidFill>
          </p:spPr>
        </p:sp>
        <p:sp>
          <p:nvSpPr>
            <p:cNvPr name="TextBox 21" id="21"/>
            <p:cNvSpPr txBox="true"/>
            <p:nvPr/>
          </p:nvSpPr>
          <p:spPr>
            <a:xfrm>
              <a:off x="0" y="-66675"/>
              <a:ext cx="1062693" cy="558660"/>
            </a:xfrm>
            <a:prstGeom prst="rect">
              <a:avLst/>
            </a:prstGeom>
          </p:spPr>
          <p:txBody>
            <a:bodyPr anchor="ctr" rtlCol="false" tIns="47823" lIns="47823" bIns="47823" rIns="47823"/>
            <a:lstStyle/>
            <a:p>
              <a:pPr algn="ctr">
                <a:lnSpc>
                  <a:spcPts val="3002"/>
                </a:lnSpc>
              </a:pPr>
            </a:p>
          </p:txBody>
        </p:sp>
      </p:grpSp>
      <p:sp>
        <p:nvSpPr>
          <p:cNvPr name="TextBox 22" id="22"/>
          <p:cNvSpPr txBox="true"/>
          <p:nvPr/>
        </p:nvSpPr>
        <p:spPr>
          <a:xfrm rot="0">
            <a:off x="646221" y="7554157"/>
            <a:ext cx="3110898" cy="1061435"/>
          </a:xfrm>
          <a:prstGeom prst="rect">
            <a:avLst/>
          </a:prstGeom>
        </p:spPr>
        <p:txBody>
          <a:bodyPr anchor="t" rtlCol="false" tIns="0" lIns="0" bIns="0" rIns="0">
            <a:spAutoFit/>
          </a:bodyPr>
          <a:lstStyle/>
          <a:p>
            <a:pPr algn="ctr">
              <a:lnSpc>
                <a:spcPts val="3253"/>
              </a:lnSpc>
              <a:spcBef>
                <a:spcPct val="0"/>
              </a:spcBef>
            </a:pPr>
            <a:r>
              <a:rPr lang="en-US" sz="2324" u="sng">
                <a:solidFill>
                  <a:srgbClr val="000000"/>
                </a:solidFill>
                <a:latin typeface="윤고딕"/>
                <a:ea typeface="윤고딕"/>
                <a:cs typeface="윤고딕"/>
                <a:sym typeface="윤고딕"/>
              </a:rPr>
              <a:t>자기 성찰 기회 제공</a:t>
            </a:r>
          </a:p>
          <a:p>
            <a:pPr algn="ctr">
              <a:lnSpc>
                <a:spcPts val="2594"/>
              </a:lnSpc>
              <a:spcBef>
                <a:spcPct val="0"/>
              </a:spcBef>
            </a:pPr>
            <a:r>
              <a:rPr lang="en-US" sz="1853">
                <a:solidFill>
                  <a:srgbClr val="000000"/>
                </a:solidFill>
                <a:latin typeface="윤고딕"/>
                <a:ea typeface="윤고딕"/>
                <a:cs typeface="윤고딕"/>
                <a:sym typeface="윤고딕"/>
              </a:rPr>
              <a:t> AI 대화와 일기를 통해 </a:t>
            </a:r>
          </a:p>
          <a:p>
            <a:pPr algn="ctr">
              <a:lnSpc>
                <a:spcPts val="2594"/>
              </a:lnSpc>
              <a:spcBef>
                <a:spcPct val="0"/>
              </a:spcBef>
            </a:pPr>
            <a:r>
              <a:rPr lang="en-US" sz="1853">
                <a:solidFill>
                  <a:srgbClr val="000000"/>
                </a:solidFill>
                <a:latin typeface="윤고딕"/>
                <a:ea typeface="윤고딕"/>
                <a:cs typeface="윤고딕"/>
                <a:sym typeface="윤고딕"/>
              </a:rPr>
              <a:t>자신의 감정을 돌아볼 기회 제공</a:t>
            </a:r>
          </a:p>
        </p:txBody>
      </p:sp>
      <p:grpSp>
        <p:nvGrpSpPr>
          <p:cNvPr name="Group 23" id="23"/>
          <p:cNvGrpSpPr/>
          <p:nvPr/>
        </p:nvGrpSpPr>
        <p:grpSpPr>
          <a:xfrm rot="0">
            <a:off x="8392493" y="3561192"/>
            <a:ext cx="4327807" cy="5560036"/>
            <a:chOff x="0" y="0"/>
            <a:chExt cx="5770410" cy="7413382"/>
          </a:xfrm>
        </p:grpSpPr>
        <p:sp>
          <p:nvSpPr>
            <p:cNvPr name="Freeform 24" id="24"/>
            <p:cNvSpPr/>
            <p:nvPr/>
          </p:nvSpPr>
          <p:spPr>
            <a:xfrm flipH="false" flipV="false" rot="0">
              <a:off x="490795" y="0"/>
              <a:ext cx="4742757" cy="4641847"/>
            </a:xfrm>
            <a:custGeom>
              <a:avLst/>
              <a:gdLst/>
              <a:ahLst/>
              <a:cxnLst/>
              <a:rect r="r" b="b" t="t" l="l"/>
              <a:pathLst>
                <a:path h="4641847" w="4742757">
                  <a:moveTo>
                    <a:pt x="0" y="0"/>
                  </a:moveTo>
                  <a:lnTo>
                    <a:pt x="4742756" y="0"/>
                  </a:lnTo>
                  <a:lnTo>
                    <a:pt x="4742756" y="4641847"/>
                  </a:lnTo>
                  <a:lnTo>
                    <a:pt x="0" y="4641847"/>
                  </a:lnTo>
                  <a:lnTo>
                    <a:pt x="0" y="0"/>
                  </a:lnTo>
                  <a:close/>
                </a:path>
              </a:pathLst>
            </a:custGeom>
            <a:blipFill>
              <a:blip r:embed="rId5"/>
              <a:stretch>
                <a:fillRect l="0" t="0" r="0" b="0"/>
              </a:stretch>
            </a:blipFill>
          </p:spPr>
        </p:sp>
        <p:grpSp>
          <p:nvGrpSpPr>
            <p:cNvPr name="Group 25" id="25"/>
            <p:cNvGrpSpPr/>
            <p:nvPr/>
          </p:nvGrpSpPr>
          <p:grpSpPr>
            <a:xfrm rot="0">
              <a:off x="46063" y="5068687"/>
              <a:ext cx="5724346" cy="2344695"/>
              <a:chOff x="0" y="0"/>
              <a:chExt cx="1201133" cy="491985"/>
            </a:xfrm>
          </p:grpSpPr>
          <p:sp>
            <p:nvSpPr>
              <p:cNvPr name="Freeform 26" id="26"/>
              <p:cNvSpPr/>
              <p:nvPr/>
            </p:nvSpPr>
            <p:spPr>
              <a:xfrm flipH="false" flipV="false" rot="0">
                <a:off x="0" y="0"/>
                <a:ext cx="1201133" cy="491985"/>
              </a:xfrm>
              <a:custGeom>
                <a:avLst/>
                <a:gdLst/>
                <a:ahLst/>
                <a:cxnLst/>
                <a:rect r="r" b="b" t="t" l="l"/>
                <a:pathLst>
                  <a:path h="491985" w="1201133">
                    <a:moveTo>
                      <a:pt x="91967" y="0"/>
                    </a:moveTo>
                    <a:lnTo>
                      <a:pt x="1109166" y="0"/>
                    </a:lnTo>
                    <a:cubicBezTo>
                      <a:pt x="1133558" y="0"/>
                      <a:pt x="1156950" y="9689"/>
                      <a:pt x="1174197" y="26936"/>
                    </a:cubicBezTo>
                    <a:cubicBezTo>
                      <a:pt x="1191444" y="44184"/>
                      <a:pt x="1201133" y="67576"/>
                      <a:pt x="1201133" y="91967"/>
                    </a:cubicBezTo>
                    <a:lnTo>
                      <a:pt x="1201133" y="400018"/>
                    </a:lnTo>
                    <a:cubicBezTo>
                      <a:pt x="1201133" y="450810"/>
                      <a:pt x="1159958" y="491985"/>
                      <a:pt x="1109166" y="491985"/>
                    </a:cubicBezTo>
                    <a:lnTo>
                      <a:pt x="91967" y="491985"/>
                    </a:lnTo>
                    <a:cubicBezTo>
                      <a:pt x="41175" y="491985"/>
                      <a:pt x="0" y="450810"/>
                      <a:pt x="0" y="400018"/>
                    </a:cubicBezTo>
                    <a:lnTo>
                      <a:pt x="0" y="91967"/>
                    </a:lnTo>
                    <a:cubicBezTo>
                      <a:pt x="0" y="41175"/>
                      <a:pt x="41175" y="0"/>
                      <a:pt x="91967" y="0"/>
                    </a:cubicBezTo>
                    <a:close/>
                  </a:path>
                </a:pathLst>
              </a:custGeom>
              <a:solidFill>
                <a:srgbClr val="C5FFDE">
                  <a:alpha val="71765"/>
                </a:srgbClr>
              </a:solidFill>
            </p:spPr>
          </p:sp>
          <p:sp>
            <p:nvSpPr>
              <p:cNvPr name="TextBox 27" id="27"/>
              <p:cNvSpPr txBox="true"/>
              <p:nvPr/>
            </p:nvSpPr>
            <p:spPr>
              <a:xfrm>
                <a:off x="0" y="-66675"/>
                <a:ext cx="1201133" cy="558660"/>
              </a:xfrm>
              <a:prstGeom prst="rect">
                <a:avLst/>
              </a:prstGeom>
            </p:spPr>
            <p:txBody>
              <a:bodyPr anchor="ctr" rtlCol="false" tIns="47823" lIns="47823" bIns="47823" rIns="47823"/>
              <a:lstStyle/>
              <a:p>
                <a:pPr algn="ctr">
                  <a:lnSpc>
                    <a:spcPts val="3002"/>
                  </a:lnSpc>
                </a:pPr>
              </a:p>
            </p:txBody>
          </p:sp>
        </p:grpSp>
        <p:sp>
          <p:nvSpPr>
            <p:cNvPr name="TextBox 28" id="28"/>
            <p:cNvSpPr txBox="true"/>
            <p:nvPr/>
          </p:nvSpPr>
          <p:spPr>
            <a:xfrm rot="0">
              <a:off x="0" y="5514361"/>
              <a:ext cx="5724346" cy="1396196"/>
            </a:xfrm>
            <a:prstGeom prst="rect">
              <a:avLst/>
            </a:prstGeom>
          </p:spPr>
          <p:txBody>
            <a:bodyPr anchor="t" rtlCol="false" tIns="0" lIns="0" bIns="0" rIns="0">
              <a:spAutoFit/>
            </a:bodyPr>
            <a:lstStyle/>
            <a:p>
              <a:pPr algn="ctr">
                <a:lnSpc>
                  <a:spcPts val="3253"/>
                </a:lnSpc>
                <a:spcBef>
                  <a:spcPct val="0"/>
                </a:spcBef>
              </a:pPr>
              <a:r>
                <a:rPr lang="en-US" sz="2324" u="sng">
                  <a:solidFill>
                    <a:srgbClr val="000000"/>
                  </a:solidFill>
                  <a:latin typeface="윤고딕"/>
                  <a:ea typeface="윤고딕"/>
                  <a:cs typeface="윤고딕"/>
                  <a:sym typeface="윤고딕"/>
                </a:rPr>
                <a:t>개인화된 힐링 경험</a:t>
              </a:r>
            </a:p>
            <a:p>
              <a:pPr algn="ctr">
                <a:lnSpc>
                  <a:spcPts val="2594"/>
                </a:lnSpc>
                <a:spcBef>
                  <a:spcPct val="0"/>
                </a:spcBef>
              </a:pPr>
              <a:r>
                <a:rPr lang="en-US" sz="1853">
                  <a:solidFill>
                    <a:srgbClr val="000000"/>
                  </a:solidFill>
                  <a:latin typeface="윤고딕"/>
                  <a:ea typeface="윤고딕"/>
                  <a:cs typeface="윤고딕"/>
                  <a:sym typeface="윤고딕"/>
                </a:rPr>
                <a:t>대화 내용에 기반한 맞춤형 그림과 이야기 제공으로 사용자 몰입도 향상</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31</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115492" y="358517"/>
            <a:ext cx="8990568" cy="1271050"/>
          </a:xfrm>
          <a:prstGeom prst="rect">
            <a:avLst/>
          </a:prstGeom>
        </p:spPr>
        <p:txBody>
          <a:bodyPr anchor="t" rtlCol="false" tIns="0" lIns="0" bIns="0" rIns="0">
            <a:spAutoFit/>
          </a:bodyPr>
          <a:lstStyle/>
          <a:p>
            <a:pPr algn="ctr">
              <a:lnSpc>
                <a:spcPts val="9800"/>
              </a:lnSpc>
            </a:pPr>
            <a:r>
              <a:rPr lang="en-US" sz="7000">
                <a:solidFill>
                  <a:srgbClr val="366E1E"/>
                </a:solidFill>
                <a:latin typeface="윤고딕 Bold"/>
                <a:ea typeface="윤고딕 Bold"/>
                <a:cs typeface="윤고딕 Bold"/>
                <a:sym typeface="윤고딕 Bold"/>
              </a:rPr>
              <a:t>개선가능성 및 한계점</a:t>
            </a:r>
          </a:p>
        </p:txBody>
      </p:sp>
      <p:grpSp>
        <p:nvGrpSpPr>
          <p:cNvPr name="Group 8" id="8"/>
          <p:cNvGrpSpPr/>
          <p:nvPr/>
        </p:nvGrpSpPr>
        <p:grpSpPr>
          <a:xfrm rot="0">
            <a:off x="4524284" y="3309255"/>
            <a:ext cx="3599443" cy="5449101"/>
            <a:chOff x="0" y="0"/>
            <a:chExt cx="4799257" cy="7265468"/>
          </a:xfrm>
        </p:grpSpPr>
        <p:sp>
          <p:nvSpPr>
            <p:cNvPr name="Freeform 9" id="9"/>
            <p:cNvSpPr/>
            <p:nvPr/>
          </p:nvSpPr>
          <p:spPr>
            <a:xfrm flipH="false" flipV="false" rot="0">
              <a:off x="346007" y="192909"/>
              <a:ext cx="2127080" cy="5110101"/>
            </a:xfrm>
            <a:custGeom>
              <a:avLst/>
              <a:gdLst/>
              <a:ahLst/>
              <a:cxnLst/>
              <a:rect r="r" b="b" t="t" l="l"/>
              <a:pathLst>
                <a:path h="5110101" w="2127080">
                  <a:moveTo>
                    <a:pt x="0" y="0"/>
                  </a:moveTo>
                  <a:lnTo>
                    <a:pt x="2127079" y="0"/>
                  </a:lnTo>
                  <a:lnTo>
                    <a:pt x="2127079" y="5110101"/>
                  </a:lnTo>
                  <a:lnTo>
                    <a:pt x="0" y="5110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473086" y="0"/>
              <a:ext cx="1980164" cy="5110101"/>
            </a:xfrm>
            <a:custGeom>
              <a:avLst/>
              <a:gdLst/>
              <a:ahLst/>
              <a:cxnLst/>
              <a:rect r="r" b="b" t="t" l="l"/>
              <a:pathLst>
                <a:path h="5110101" w="1980164">
                  <a:moveTo>
                    <a:pt x="0" y="0"/>
                  </a:moveTo>
                  <a:lnTo>
                    <a:pt x="1980165" y="0"/>
                  </a:lnTo>
                  <a:lnTo>
                    <a:pt x="1980165" y="5110101"/>
                  </a:lnTo>
                  <a:lnTo>
                    <a:pt x="0" y="51101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0" y="5727317"/>
              <a:ext cx="4799257" cy="1538151"/>
            </a:xfrm>
            <a:prstGeom prst="rect">
              <a:avLst/>
            </a:prstGeom>
          </p:spPr>
          <p:txBody>
            <a:bodyPr anchor="t" rtlCol="false" tIns="0" lIns="0" bIns="0" rIns="0">
              <a:spAutoFit/>
            </a:bodyPr>
            <a:lstStyle/>
            <a:p>
              <a:pPr algn="ctr">
                <a:lnSpc>
                  <a:spcPts val="4433"/>
                </a:lnSpc>
              </a:pPr>
              <a:r>
                <a:rPr lang="en-US" sz="3166">
                  <a:solidFill>
                    <a:srgbClr val="58A773"/>
                  </a:solidFill>
                  <a:latin typeface="윤고딕 Bold"/>
                  <a:ea typeface="윤고딕 Bold"/>
                  <a:cs typeface="윤고딕 Bold"/>
                  <a:sym typeface="윤고딕 Bold"/>
                </a:rPr>
                <a:t>전문가와의 연결 </a:t>
              </a:r>
            </a:p>
            <a:p>
              <a:pPr algn="ctr">
                <a:lnSpc>
                  <a:spcPts val="4433"/>
                </a:lnSpc>
              </a:pPr>
              <a:r>
                <a:rPr lang="en-US" sz="3166">
                  <a:solidFill>
                    <a:srgbClr val="58A773"/>
                  </a:solidFill>
                  <a:latin typeface="윤고딕 Bold"/>
                  <a:ea typeface="윤고딕 Bold"/>
                  <a:cs typeface="윤고딕 Bold"/>
                  <a:sym typeface="윤고딕 Bold"/>
                </a:rPr>
                <a:t>서비스 전문성 향상</a:t>
              </a:r>
            </a:p>
          </p:txBody>
        </p:sp>
      </p:grpSp>
      <p:grpSp>
        <p:nvGrpSpPr>
          <p:cNvPr name="Group 12" id="12"/>
          <p:cNvGrpSpPr/>
          <p:nvPr/>
        </p:nvGrpSpPr>
        <p:grpSpPr>
          <a:xfrm rot="0">
            <a:off x="8304702" y="4097836"/>
            <a:ext cx="4485630" cy="4567307"/>
            <a:chOff x="0" y="0"/>
            <a:chExt cx="5980841" cy="6089742"/>
          </a:xfrm>
        </p:grpSpPr>
        <p:sp>
          <p:nvSpPr>
            <p:cNvPr name="Freeform 13" id="13"/>
            <p:cNvSpPr/>
            <p:nvPr/>
          </p:nvSpPr>
          <p:spPr>
            <a:xfrm flipH="false" flipV="false" rot="0">
              <a:off x="0" y="0"/>
              <a:ext cx="5980841" cy="3760453"/>
            </a:xfrm>
            <a:custGeom>
              <a:avLst/>
              <a:gdLst/>
              <a:ahLst/>
              <a:cxnLst/>
              <a:rect r="r" b="b" t="t" l="l"/>
              <a:pathLst>
                <a:path h="3760453" w="5980841">
                  <a:moveTo>
                    <a:pt x="0" y="0"/>
                  </a:moveTo>
                  <a:lnTo>
                    <a:pt x="5980841" y="0"/>
                  </a:lnTo>
                  <a:lnTo>
                    <a:pt x="5980841" y="3760453"/>
                  </a:lnTo>
                  <a:lnTo>
                    <a:pt x="0" y="3760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590792" y="4551592"/>
              <a:ext cx="4799257" cy="1538151"/>
            </a:xfrm>
            <a:prstGeom prst="rect">
              <a:avLst/>
            </a:prstGeom>
          </p:spPr>
          <p:txBody>
            <a:bodyPr anchor="t" rtlCol="false" tIns="0" lIns="0" bIns="0" rIns="0">
              <a:spAutoFit/>
            </a:bodyPr>
            <a:lstStyle/>
            <a:p>
              <a:pPr algn="ctr">
                <a:lnSpc>
                  <a:spcPts val="4433"/>
                </a:lnSpc>
              </a:pPr>
              <a:r>
                <a:rPr lang="en-US" sz="3166">
                  <a:solidFill>
                    <a:srgbClr val="58A773"/>
                  </a:solidFill>
                  <a:latin typeface="윤고딕 Bold"/>
                  <a:ea typeface="윤고딕 Bold"/>
                  <a:cs typeface="윤고딕 Bold"/>
                  <a:sym typeface="윤고딕 Bold"/>
                </a:rPr>
                <a:t>감정 tracking develop</a:t>
              </a:r>
            </a:p>
          </p:txBody>
        </p:sp>
      </p:grpSp>
      <p:grpSp>
        <p:nvGrpSpPr>
          <p:cNvPr name="Group 15" id="15"/>
          <p:cNvGrpSpPr/>
          <p:nvPr/>
        </p:nvGrpSpPr>
        <p:grpSpPr>
          <a:xfrm rot="0">
            <a:off x="12983539" y="2976936"/>
            <a:ext cx="3599443" cy="5901130"/>
            <a:chOff x="0" y="0"/>
            <a:chExt cx="4799257" cy="7868174"/>
          </a:xfrm>
        </p:grpSpPr>
        <p:sp>
          <p:nvSpPr>
            <p:cNvPr name="Freeform 16" id="16"/>
            <p:cNvSpPr/>
            <p:nvPr/>
          </p:nvSpPr>
          <p:spPr>
            <a:xfrm flipH="false" flipV="false" rot="0">
              <a:off x="265418" y="0"/>
              <a:ext cx="4043368" cy="5110101"/>
            </a:xfrm>
            <a:custGeom>
              <a:avLst/>
              <a:gdLst/>
              <a:ahLst/>
              <a:cxnLst/>
              <a:rect r="r" b="b" t="t" l="l"/>
              <a:pathLst>
                <a:path h="5110101" w="4043368">
                  <a:moveTo>
                    <a:pt x="0" y="0"/>
                  </a:moveTo>
                  <a:lnTo>
                    <a:pt x="4043367" y="0"/>
                  </a:lnTo>
                  <a:lnTo>
                    <a:pt x="4043367" y="5110101"/>
                  </a:lnTo>
                  <a:lnTo>
                    <a:pt x="0" y="51101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0" y="5545423"/>
              <a:ext cx="4799257" cy="2322751"/>
            </a:xfrm>
            <a:prstGeom prst="rect">
              <a:avLst/>
            </a:prstGeom>
          </p:spPr>
          <p:txBody>
            <a:bodyPr anchor="t" rtlCol="false" tIns="0" lIns="0" bIns="0" rIns="0">
              <a:spAutoFit/>
            </a:bodyPr>
            <a:lstStyle/>
            <a:p>
              <a:pPr algn="ctr">
                <a:lnSpc>
                  <a:spcPts val="4433"/>
                </a:lnSpc>
              </a:pPr>
              <a:r>
                <a:rPr lang="en-US" sz="3166">
                  <a:solidFill>
                    <a:srgbClr val="58A773"/>
                  </a:solidFill>
                  <a:latin typeface="윤고딕 Bold"/>
                  <a:ea typeface="윤고딕 Bold"/>
                  <a:cs typeface="윤고딕 Bold"/>
                  <a:sym typeface="윤고딕 Bold"/>
                </a:rPr>
                <a:t>서비스 </a:t>
              </a:r>
            </a:p>
            <a:p>
              <a:pPr algn="ctr">
                <a:lnSpc>
                  <a:spcPts val="4433"/>
                </a:lnSpc>
              </a:pPr>
              <a:r>
                <a:rPr lang="en-US" sz="3166">
                  <a:solidFill>
                    <a:srgbClr val="58A773"/>
                  </a:solidFill>
                  <a:latin typeface="윤고딕 Bold"/>
                  <a:ea typeface="윤고딕 Bold"/>
                  <a:cs typeface="윤고딕 Bold"/>
                  <a:sym typeface="윤고딕 Bold"/>
                </a:rPr>
                <a:t>품질(전문화), </a:t>
              </a:r>
            </a:p>
            <a:p>
              <a:pPr algn="ctr">
                <a:lnSpc>
                  <a:spcPts val="4433"/>
                </a:lnSpc>
              </a:pPr>
              <a:r>
                <a:rPr lang="en-US" sz="3166">
                  <a:solidFill>
                    <a:srgbClr val="58A773"/>
                  </a:solidFill>
                  <a:latin typeface="윤고딕 Bold"/>
                  <a:ea typeface="윤고딕 Bold"/>
                  <a:cs typeface="윤고딕 Bold"/>
                  <a:sym typeface="윤고딕 Bold"/>
                </a:rPr>
                <a:t>속도 향상</a:t>
              </a:r>
            </a:p>
          </p:txBody>
        </p:sp>
      </p:grpSp>
      <p:grpSp>
        <p:nvGrpSpPr>
          <p:cNvPr name="Group 18" id="18"/>
          <p:cNvGrpSpPr/>
          <p:nvPr/>
        </p:nvGrpSpPr>
        <p:grpSpPr>
          <a:xfrm rot="0">
            <a:off x="442174" y="3219046"/>
            <a:ext cx="3640013" cy="5629518"/>
            <a:chOff x="0" y="0"/>
            <a:chExt cx="4853351" cy="7506024"/>
          </a:xfrm>
        </p:grpSpPr>
        <p:sp>
          <p:nvSpPr>
            <p:cNvPr name="TextBox 19" id="19"/>
            <p:cNvSpPr txBox="true"/>
            <p:nvPr/>
          </p:nvSpPr>
          <p:spPr>
            <a:xfrm rot="0">
              <a:off x="54093" y="5967874"/>
              <a:ext cx="4799257" cy="1538151"/>
            </a:xfrm>
            <a:prstGeom prst="rect">
              <a:avLst/>
            </a:prstGeom>
          </p:spPr>
          <p:txBody>
            <a:bodyPr anchor="t" rtlCol="false" tIns="0" lIns="0" bIns="0" rIns="0">
              <a:spAutoFit/>
            </a:bodyPr>
            <a:lstStyle/>
            <a:p>
              <a:pPr algn="ctr">
                <a:lnSpc>
                  <a:spcPts val="4433"/>
                </a:lnSpc>
              </a:pPr>
              <a:r>
                <a:rPr lang="en-US" sz="3166">
                  <a:solidFill>
                    <a:srgbClr val="58A773"/>
                  </a:solidFill>
                  <a:latin typeface="윤고딕 Bold"/>
                  <a:ea typeface="윤고딕 Bold"/>
                  <a:cs typeface="윤고딕 Bold"/>
                  <a:sym typeface="윤고딕 Bold"/>
                </a:rPr>
                <a:t>온라인 집단 상담</a:t>
              </a:r>
            </a:p>
            <a:p>
              <a:pPr algn="ctr">
                <a:lnSpc>
                  <a:spcPts val="4433"/>
                </a:lnSpc>
              </a:pPr>
              <a:r>
                <a:rPr lang="en-US" sz="3166">
                  <a:solidFill>
                    <a:srgbClr val="58A773"/>
                  </a:solidFill>
                  <a:latin typeface="윤고딕 Bold"/>
                  <a:ea typeface="윤고딕 Bold"/>
                  <a:cs typeface="윤고딕 Bold"/>
                  <a:sym typeface="윤고딕 Bold"/>
                </a:rPr>
                <a:t>서비스 제공</a:t>
              </a:r>
            </a:p>
          </p:txBody>
        </p:sp>
        <p:sp>
          <p:nvSpPr>
            <p:cNvPr name="Freeform 20" id="20"/>
            <p:cNvSpPr/>
            <p:nvPr/>
          </p:nvSpPr>
          <p:spPr>
            <a:xfrm flipH="false" flipV="false" rot="0">
              <a:off x="0" y="0"/>
              <a:ext cx="4853351" cy="5564400"/>
            </a:xfrm>
            <a:custGeom>
              <a:avLst/>
              <a:gdLst/>
              <a:ahLst/>
              <a:cxnLst/>
              <a:rect r="r" b="b" t="t" l="l"/>
              <a:pathLst>
                <a:path h="5564400" w="4853351">
                  <a:moveTo>
                    <a:pt x="0" y="0"/>
                  </a:moveTo>
                  <a:lnTo>
                    <a:pt x="4853351" y="0"/>
                  </a:lnTo>
                  <a:lnTo>
                    <a:pt x="4853351" y="5564400"/>
                  </a:lnTo>
                  <a:lnTo>
                    <a:pt x="0" y="5564400"/>
                  </a:lnTo>
                  <a:lnTo>
                    <a:pt x="0" y="0"/>
                  </a:lnTo>
                  <a:close/>
                </a:path>
              </a:pathLst>
            </a:custGeom>
            <a:blipFill>
              <a:blip r:embed="rId10"/>
              <a:stretch>
                <a:fillRect l="-5280" t="-5263" r="-8298" b="-43426"/>
              </a:stretch>
            </a:blipFill>
          </p:spPr>
        </p:sp>
      </p:grpSp>
    </p:spTree>
  </p:cSld>
  <p:clrMapOvr>
    <a:masterClrMapping/>
  </p:clrMapOvr>
</p:sld>
</file>

<file path=ppt/slides/slide32.xml><?xml version="1.0" encoding="utf-8"?>
<p:sld xmlns:p="http://schemas.openxmlformats.org/presentationml/2006/main" xmlns:a="http://schemas.openxmlformats.org/drawingml/2006/main">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32</a:t>
              </a:r>
            </a:p>
          </p:txBody>
        </p:sp>
      </p:grpSp>
      <p:sp>
        <p:nvSpPr>
          <p:cNvPr name="TextBox 6" id="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7" id="7"/>
          <p:cNvSpPr txBox="true"/>
          <p:nvPr/>
        </p:nvSpPr>
        <p:spPr>
          <a:xfrm rot="0">
            <a:off x="5115492" y="368042"/>
            <a:ext cx="8057015"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AI 윤리 준수 여부</a:t>
            </a:r>
          </a:p>
        </p:txBody>
      </p:sp>
      <p:grpSp>
        <p:nvGrpSpPr>
          <p:cNvPr name="Group 8" id="8"/>
          <p:cNvGrpSpPr/>
          <p:nvPr/>
        </p:nvGrpSpPr>
        <p:grpSpPr>
          <a:xfrm rot="0">
            <a:off x="379197" y="2458861"/>
            <a:ext cx="16436543" cy="7286507"/>
            <a:chOff x="0" y="0"/>
            <a:chExt cx="21915391" cy="9715343"/>
          </a:xfrm>
        </p:grpSpPr>
        <p:sp>
          <p:nvSpPr>
            <p:cNvPr name="AutoShape 9" id="9"/>
            <p:cNvSpPr/>
            <p:nvPr/>
          </p:nvSpPr>
          <p:spPr>
            <a:xfrm>
              <a:off x="0" y="0"/>
              <a:ext cx="21915391" cy="1416440"/>
            </a:xfrm>
            <a:prstGeom prst="rect">
              <a:avLst/>
            </a:prstGeom>
            <a:solidFill>
              <a:srgbClr val="C5FFDE"/>
            </a:solidFill>
          </p:spPr>
        </p:sp>
        <p:sp>
          <p:nvSpPr>
            <p:cNvPr name="AutoShape 10" id="10"/>
            <p:cNvSpPr/>
            <p:nvPr/>
          </p:nvSpPr>
          <p:spPr>
            <a:xfrm>
              <a:off x="0" y="1659780"/>
              <a:ext cx="21915391" cy="1416440"/>
            </a:xfrm>
            <a:prstGeom prst="rect">
              <a:avLst/>
            </a:prstGeom>
            <a:solidFill>
              <a:srgbClr val="C5FFDE"/>
            </a:solidFill>
          </p:spPr>
        </p:sp>
        <p:sp>
          <p:nvSpPr>
            <p:cNvPr name="AutoShape 11" id="11"/>
            <p:cNvSpPr/>
            <p:nvPr/>
          </p:nvSpPr>
          <p:spPr>
            <a:xfrm>
              <a:off x="0" y="3319561"/>
              <a:ext cx="21915391" cy="1416440"/>
            </a:xfrm>
            <a:prstGeom prst="rect">
              <a:avLst/>
            </a:prstGeom>
            <a:solidFill>
              <a:srgbClr val="C5FFDE"/>
            </a:solidFill>
          </p:spPr>
        </p:sp>
        <p:sp>
          <p:nvSpPr>
            <p:cNvPr name="AutoShape 12" id="12"/>
            <p:cNvSpPr/>
            <p:nvPr/>
          </p:nvSpPr>
          <p:spPr>
            <a:xfrm>
              <a:off x="0" y="4979341"/>
              <a:ext cx="21915391" cy="1416440"/>
            </a:xfrm>
            <a:prstGeom prst="rect">
              <a:avLst/>
            </a:prstGeom>
            <a:solidFill>
              <a:srgbClr val="C5FFDE"/>
            </a:solidFill>
          </p:spPr>
        </p:sp>
        <p:sp>
          <p:nvSpPr>
            <p:cNvPr name="AutoShape 13" id="13"/>
            <p:cNvSpPr/>
            <p:nvPr/>
          </p:nvSpPr>
          <p:spPr>
            <a:xfrm>
              <a:off x="0" y="6639122"/>
              <a:ext cx="21915391" cy="1416440"/>
            </a:xfrm>
            <a:prstGeom prst="rect">
              <a:avLst/>
            </a:prstGeom>
            <a:solidFill>
              <a:srgbClr val="C5FFDE"/>
            </a:solidFill>
          </p:spPr>
        </p:sp>
        <p:sp>
          <p:nvSpPr>
            <p:cNvPr name="AutoShape 14" id="14"/>
            <p:cNvSpPr/>
            <p:nvPr/>
          </p:nvSpPr>
          <p:spPr>
            <a:xfrm>
              <a:off x="0" y="8298902"/>
              <a:ext cx="21915391" cy="1416440"/>
            </a:xfrm>
            <a:prstGeom prst="rect">
              <a:avLst/>
            </a:prstGeom>
            <a:solidFill>
              <a:srgbClr val="C5FFDE"/>
            </a:solidFill>
          </p:spPr>
        </p:sp>
      </p:grpSp>
      <p:sp>
        <p:nvSpPr>
          <p:cNvPr name="TextBox 15" id="15"/>
          <p:cNvSpPr txBox="true"/>
          <p:nvPr/>
        </p:nvSpPr>
        <p:spPr>
          <a:xfrm rot="0">
            <a:off x="600977" y="5155766"/>
            <a:ext cx="16436543" cy="542105"/>
          </a:xfrm>
          <a:prstGeom prst="rect">
            <a:avLst/>
          </a:prstGeom>
        </p:spPr>
        <p:txBody>
          <a:bodyPr anchor="t" rtlCol="false" tIns="0" lIns="0" bIns="0" rIns="0">
            <a:spAutoFit/>
          </a:bodyPr>
          <a:lstStyle/>
          <a:p>
            <a:pPr algn="just">
              <a:lnSpc>
                <a:spcPts val="4128"/>
              </a:lnSpc>
              <a:spcBef>
                <a:spcPct val="0"/>
              </a:spcBef>
            </a:pPr>
            <a:r>
              <a:rPr lang="en-US" sz="2948">
                <a:solidFill>
                  <a:srgbClr val="000000"/>
                </a:solidFill>
                <a:latin typeface="윤고딕 Bold"/>
                <a:ea typeface="윤고딕 Bold"/>
                <a:cs typeface="윤고딕 Bold"/>
                <a:sym typeface="윤고딕 Bold"/>
              </a:rPr>
              <a:t>신뢰성 및 안전성 (Reliability &amp; Safety)  :   전문가와 협업 및 지속적인 업데이트.</a:t>
            </a:r>
          </a:p>
        </p:txBody>
      </p:sp>
      <p:sp>
        <p:nvSpPr>
          <p:cNvPr name="TextBox 16" id="16"/>
          <p:cNvSpPr txBox="true"/>
          <p:nvPr/>
        </p:nvSpPr>
        <p:spPr>
          <a:xfrm rot="0">
            <a:off x="600977" y="2753312"/>
            <a:ext cx="16436543" cy="515997"/>
          </a:xfrm>
          <a:prstGeom prst="rect">
            <a:avLst/>
          </a:prstGeom>
        </p:spPr>
        <p:txBody>
          <a:bodyPr anchor="t" rtlCol="false" tIns="0" lIns="0" bIns="0" rIns="0">
            <a:spAutoFit/>
          </a:bodyPr>
          <a:lstStyle/>
          <a:p>
            <a:pPr algn="just">
              <a:lnSpc>
                <a:spcPts val="3994"/>
              </a:lnSpc>
              <a:spcBef>
                <a:spcPct val="0"/>
              </a:spcBef>
            </a:pPr>
            <a:r>
              <a:rPr lang="en-US" sz="2853">
                <a:solidFill>
                  <a:srgbClr val="000000"/>
                </a:solidFill>
                <a:latin typeface="윤고딕 Bold"/>
                <a:ea typeface="윤고딕 Bold"/>
                <a:cs typeface="윤고딕 Bold"/>
                <a:sym typeface="윤고딕 Bold"/>
              </a:rPr>
              <a:t>공정성 (Fairness):    편향 없는 데이터를 통한 공정한 서비스 제공.</a:t>
            </a:r>
          </a:p>
        </p:txBody>
      </p:sp>
      <p:sp>
        <p:nvSpPr>
          <p:cNvPr name="TextBox 17" id="17"/>
          <p:cNvSpPr txBox="true"/>
          <p:nvPr/>
        </p:nvSpPr>
        <p:spPr>
          <a:xfrm rot="0">
            <a:off x="600977" y="3941485"/>
            <a:ext cx="16436543" cy="542105"/>
          </a:xfrm>
          <a:prstGeom prst="rect">
            <a:avLst/>
          </a:prstGeom>
        </p:spPr>
        <p:txBody>
          <a:bodyPr anchor="t" rtlCol="false" tIns="0" lIns="0" bIns="0" rIns="0">
            <a:spAutoFit/>
          </a:bodyPr>
          <a:lstStyle/>
          <a:p>
            <a:pPr algn="just">
              <a:lnSpc>
                <a:spcPts val="4128"/>
              </a:lnSpc>
              <a:spcBef>
                <a:spcPct val="0"/>
              </a:spcBef>
            </a:pPr>
            <a:r>
              <a:rPr lang="en-US" sz="2948">
                <a:solidFill>
                  <a:srgbClr val="000000"/>
                </a:solidFill>
                <a:latin typeface="윤고딕 Bold"/>
                <a:ea typeface="윤고딕 Bold"/>
                <a:cs typeface="윤고딕 Bold"/>
                <a:sym typeface="윤고딕 Bold"/>
              </a:rPr>
              <a:t>개인정보 보호 및 보안 (Privacy &amp; Security):  개인 대화 기록 미수집 및 미활용.</a:t>
            </a:r>
          </a:p>
        </p:txBody>
      </p:sp>
      <p:sp>
        <p:nvSpPr>
          <p:cNvPr name="TextBox 18" id="18"/>
          <p:cNvSpPr txBox="true"/>
          <p:nvPr/>
        </p:nvSpPr>
        <p:spPr>
          <a:xfrm rot="0">
            <a:off x="600977" y="7687776"/>
            <a:ext cx="16436543" cy="542105"/>
          </a:xfrm>
          <a:prstGeom prst="rect">
            <a:avLst/>
          </a:prstGeom>
        </p:spPr>
        <p:txBody>
          <a:bodyPr anchor="t" rtlCol="false" tIns="0" lIns="0" bIns="0" rIns="0">
            <a:spAutoFit/>
          </a:bodyPr>
          <a:lstStyle/>
          <a:p>
            <a:pPr algn="just">
              <a:lnSpc>
                <a:spcPts val="4128"/>
              </a:lnSpc>
              <a:spcBef>
                <a:spcPct val="0"/>
              </a:spcBef>
            </a:pPr>
            <a:r>
              <a:rPr lang="en-US" sz="2948">
                <a:solidFill>
                  <a:srgbClr val="000000"/>
                </a:solidFill>
                <a:latin typeface="윤고딕 Bold"/>
                <a:ea typeface="윤고딕 Bold"/>
                <a:cs typeface="윤고딕 Bold"/>
                <a:sym typeface="윤고딕 Bold"/>
              </a:rPr>
              <a:t>포괄성 (Inclusivity)   :    다양한 언어 지원.</a:t>
            </a:r>
          </a:p>
        </p:txBody>
      </p:sp>
      <p:sp>
        <p:nvSpPr>
          <p:cNvPr name="TextBox 19" id="19"/>
          <p:cNvSpPr txBox="true"/>
          <p:nvPr/>
        </p:nvSpPr>
        <p:spPr>
          <a:xfrm rot="0">
            <a:off x="600977" y="6469396"/>
            <a:ext cx="16436543" cy="542105"/>
          </a:xfrm>
          <a:prstGeom prst="rect">
            <a:avLst/>
          </a:prstGeom>
        </p:spPr>
        <p:txBody>
          <a:bodyPr anchor="t" rtlCol="false" tIns="0" lIns="0" bIns="0" rIns="0">
            <a:spAutoFit/>
          </a:bodyPr>
          <a:lstStyle/>
          <a:p>
            <a:pPr algn="just">
              <a:lnSpc>
                <a:spcPts val="4128"/>
              </a:lnSpc>
              <a:spcBef>
                <a:spcPct val="0"/>
              </a:spcBef>
            </a:pPr>
            <a:r>
              <a:rPr lang="en-US" sz="2948">
                <a:solidFill>
                  <a:srgbClr val="000000"/>
                </a:solidFill>
                <a:latin typeface="윤고딕 Bold"/>
                <a:ea typeface="윤고딕 Bold"/>
                <a:cs typeface="윤고딕 Bold"/>
                <a:sym typeface="윤고딕 Bold"/>
              </a:rPr>
              <a:t>투명성 (Transparency)  :  신뢰 할 수 있는 자료 사용. </a:t>
            </a:r>
          </a:p>
        </p:txBody>
      </p:sp>
      <p:sp>
        <p:nvSpPr>
          <p:cNvPr name="TextBox 20" id="20"/>
          <p:cNvSpPr txBox="true"/>
          <p:nvPr/>
        </p:nvSpPr>
        <p:spPr>
          <a:xfrm rot="0">
            <a:off x="600977" y="8897938"/>
            <a:ext cx="16436543" cy="542105"/>
          </a:xfrm>
          <a:prstGeom prst="rect">
            <a:avLst/>
          </a:prstGeom>
        </p:spPr>
        <p:txBody>
          <a:bodyPr anchor="t" rtlCol="false" tIns="0" lIns="0" bIns="0" rIns="0">
            <a:spAutoFit/>
          </a:bodyPr>
          <a:lstStyle/>
          <a:p>
            <a:pPr algn="just">
              <a:lnSpc>
                <a:spcPts val="4128"/>
              </a:lnSpc>
              <a:spcBef>
                <a:spcPct val="0"/>
              </a:spcBef>
            </a:pPr>
            <a:r>
              <a:rPr lang="en-US" sz="2948">
                <a:solidFill>
                  <a:srgbClr val="000000"/>
                </a:solidFill>
                <a:latin typeface="윤고딕 Bold"/>
                <a:ea typeface="윤고딕 Bold"/>
                <a:cs typeface="윤고딕 Bold"/>
                <a:sym typeface="윤고딕 Bold"/>
              </a:rPr>
              <a:t>책임성 (Accountability)  :   피드백 수집 및 개선.</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0DFE4">
                <a:alpha val="100000"/>
              </a:srgbClr>
            </a:gs>
            <a:gs pos="100000">
              <a:srgbClr val="DEFFF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862687" y="4140949"/>
            <a:ext cx="13240527" cy="5147255"/>
          </a:xfrm>
          <a:custGeom>
            <a:avLst/>
            <a:gdLst/>
            <a:ahLst/>
            <a:cxnLst/>
            <a:rect r="r" b="b" t="t" l="l"/>
            <a:pathLst>
              <a:path h="5147255" w="13240527">
                <a:moveTo>
                  <a:pt x="0" y="0"/>
                </a:moveTo>
                <a:lnTo>
                  <a:pt x="13240526" y="0"/>
                </a:lnTo>
                <a:lnTo>
                  <a:pt x="13240526" y="5147255"/>
                </a:lnTo>
                <a:lnTo>
                  <a:pt x="0" y="5147255"/>
                </a:lnTo>
                <a:lnTo>
                  <a:pt x="0" y="0"/>
                </a:lnTo>
                <a:close/>
              </a:path>
            </a:pathLst>
          </a:custGeom>
          <a:blipFill>
            <a:blip r:embed="rId2"/>
            <a:stretch>
              <a:fillRect l="0" t="0" r="0" b="0"/>
            </a:stretch>
          </a:blipFill>
        </p:spPr>
      </p:sp>
      <p:sp>
        <p:nvSpPr>
          <p:cNvPr name="Freeform 3" id="3"/>
          <p:cNvSpPr/>
          <p:nvPr/>
        </p:nvSpPr>
        <p:spPr>
          <a:xfrm flipH="false" flipV="false" rot="0">
            <a:off x="13570140" y="4725888"/>
            <a:ext cx="11735862" cy="4562316"/>
          </a:xfrm>
          <a:custGeom>
            <a:avLst/>
            <a:gdLst/>
            <a:ahLst/>
            <a:cxnLst/>
            <a:rect r="r" b="b" t="t" l="l"/>
            <a:pathLst>
              <a:path h="4562316" w="11735862">
                <a:moveTo>
                  <a:pt x="0" y="0"/>
                </a:moveTo>
                <a:lnTo>
                  <a:pt x="11735861" y="0"/>
                </a:lnTo>
                <a:lnTo>
                  <a:pt x="11735861" y="4562316"/>
                </a:lnTo>
                <a:lnTo>
                  <a:pt x="0" y="4562316"/>
                </a:lnTo>
                <a:lnTo>
                  <a:pt x="0" y="0"/>
                </a:lnTo>
                <a:close/>
              </a:path>
            </a:pathLst>
          </a:custGeom>
          <a:blipFill>
            <a:blip r:embed="rId2"/>
            <a:stretch>
              <a:fillRect l="0" t="0" r="0" b="0"/>
            </a:stretch>
          </a:blipFill>
        </p:spPr>
      </p:sp>
      <p:sp>
        <p:nvSpPr>
          <p:cNvPr name="Freeform 4" id="4"/>
          <p:cNvSpPr/>
          <p:nvPr/>
        </p:nvSpPr>
        <p:spPr>
          <a:xfrm flipH="false" flipV="false" rot="0">
            <a:off x="0" y="7834875"/>
            <a:ext cx="18288000" cy="8191500"/>
          </a:xfrm>
          <a:custGeom>
            <a:avLst/>
            <a:gdLst/>
            <a:ahLst/>
            <a:cxnLst/>
            <a:rect r="r" b="b" t="t" l="l"/>
            <a:pathLst>
              <a:path h="8191500" w="18288000">
                <a:moveTo>
                  <a:pt x="0" y="0"/>
                </a:moveTo>
                <a:lnTo>
                  <a:pt x="18288000" y="0"/>
                </a:lnTo>
                <a:lnTo>
                  <a:pt x="18288000" y="8191500"/>
                </a:lnTo>
                <a:lnTo>
                  <a:pt x="0" y="8191500"/>
                </a:lnTo>
                <a:lnTo>
                  <a:pt x="0" y="0"/>
                </a:lnTo>
                <a:close/>
              </a:path>
            </a:pathLst>
          </a:custGeom>
          <a:blipFill>
            <a:blip r:embed="rId3"/>
            <a:stretch>
              <a:fillRect l="0" t="0" r="0" b="0"/>
            </a:stretch>
          </a:blipFill>
        </p:spPr>
      </p:sp>
      <p:pic>
        <p:nvPicPr>
          <p:cNvPr name="Picture 5" id="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619879" y="2361695"/>
            <a:ext cx="13048242" cy="7339636"/>
          </a:xfrm>
          <a:prstGeom prst="rect">
            <a:avLst/>
          </a:prstGeom>
        </p:spPr>
      </p:pic>
      <p:sp>
        <p:nvSpPr>
          <p:cNvPr name="TextBox 6" id="6"/>
          <p:cNvSpPr txBox="true"/>
          <p:nvPr/>
        </p:nvSpPr>
        <p:spPr>
          <a:xfrm rot="0">
            <a:off x="4036779" y="498647"/>
            <a:ext cx="10214441" cy="1245049"/>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서비스 영상 소개 및 시연</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0DFE4">
                <a:alpha val="100000"/>
              </a:srgbClr>
            </a:gs>
            <a:gs pos="100000">
              <a:srgbClr val="DEFFF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6610374"/>
            <a:ext cx="18288000" cy="8191500"/>
          </a:xfrm>
          <a:custGeom>
            <a:avLst/>
            <a:gdLst/>
            <a:ahLst/>
            <a:cxnLst/>
            <a:rect r="r" b="b" t="t" l="l"/>
            <a:pathLst>
              <a:path h="8191500" w="18288000">
                <a:moveTo>
                  <a:pt x="0" y="0"/>
                </a:moveTo>
                <a:lnTo>
                  <a:pt x="18288000" y="0"/>
                </a:lnTo>
                <a:lnTo>
                  <a:pt x="18288000" y="8191500"/>
                </a:lnTo>
                <a:lnTo>
                  <a:pt x="0" y="8191500"/>
                </a:lnTo>
                <a:lnTo>
                  <a:pt x="0" y="0"/>
                </a:lnTo>
                <a:close/>
              </a:path>
            </a:pathLst>
          </a:custGeom>
          <a:blipFill>
            <a:blip r:embed="rId2"/>
            <a:stretch>
              <a:fillRect l="0" t="0" r="0" b="0"/>
            </a:stretch>
          </a:blipFill>
        </p:spPr>
      </p:sp>
      <p:sp>
        <p:nvSpPr>
          <p:cNvPr name="Freeform 3" id="3"/>
          <p:cNvSpPr/>
          <p:nvPr/>
        </p:nvSpPr>
        <p:spPr>
          <a:xfrm flipH="false" flipV="false" rot="0">
            <a:off x="7788375" y="1234579"/>
            <a:ext cx="25321457" cy="9052421"/>
          </a:xfrm>
          <a:custGeom>
            <a:avLst/>
            <a:gdLst/>
            <a:ahLst/>
            <a:cxnLst/>
            <a:rect r="r" b="b" t="t" l="l"/>
            <a:pathLst>
              <a:path h="9052421" w="25321457">
                <a:moveTo>
                  <a:pt x="0" y="0"/>
                </a:moveTo>
                <a:lnTo>
                  <a:pt x="25321457" y="0"/>
                </a:lnTo>
                <a:lnTo>
                  <a:pt x="25321457" y="9052421"/>
                </a:lnTo>
                <a:lnTo>
                  <a:pt x="0" y="9052421"/>
                </a:lnTo>
                <a:lnTo>
                  <a:pt x="0" y="0"/>
                </a:lnTo>
                <a:close/>
              </a:path>
            </a:pathLst>
          </a:custGeom>
          <a:blipFill>
            <a:blip r:embed="rId3"/>
            <a:stretch>
              <a:fillRect l="0" t="0" r="0" b="0"/>
            </a:stretch>
          </a:blipFill>
        </p:spPr>
      </p:sp>
      <p:sp>
        <p:nvSpPr>
          <p:cNvPr name="Freeform 4" id="4"/>
          <p:cNvSpPr/>
          <p:nvPr/>
        </p:nvSpPr>
        <p:spPr>
          <a:xfrm flipH="false" flipV="false" rot="0">
            <a:off x="14881537" y="1599784"/>
            <a:ext cx="2377763" cy="1227520"/>
          </a:xfrm>
          <a:custGeom>
            <a:avLst/>
            <a:gdLst/>
            <a:ahLst/>
            <a:cxnLst/>
            <a:rect r="r" b="b" t="t" l="l"/>
            <a:pathLst>
              <a:path h="1227520" w="2377763">
                <a:moveTo>
                  <a:pt x="0" y="0"/>
                </a:moveTo>
                <a:lnTo>
                  <a:pt x="2377763" y="0"/>
                </a:lnTo>
                <a:lnTo>
                  <a:pt x="2377763" y="1227521"/>
                </a:lnTo>
                <a:lnTo>
                  <a:pt x="0" y="1227521"/>
                </a:lnTo>
                <a:lnTo>
                  <a:pt x="0" y="0"/>
                </a:lnTo>
                <a:close/>
              </a:path>
            </a:pathLst>
          </a:custGeom>
          <a:blipFill>
            <a:blip r:embed="rId4"/>
            <a:stretch>
              <a:fillRect l="0" t="0" r="0" b="0"/>
            </a:stretch>
          </a:blipFill>
        </p:spPr>
      </p:sp>
      <p:sp>
        <p:nvSpPr>
          <p:cNvPr name="Freeform 5" id="5"/>
          <p:cNvSpPr/>
          <p:nvPr/>
        </p:nvSpPr>
        <p:spPr>
          <a:xfrm flipH="false" flipV="false" rot="0">
            <a:off x="1764675" y="6585495"/>
            <a:ext cx="13111456" cy="4687345"/>
          </a:xfrm>
          <a:custGeom>
            <a:avLst/>
            <a:gdLst/>
            <a:ahLst/>
            <a:cxnLst/>
            <a:rect r="r" b="b" t="t" l="l"/>
            <a:pathLst>
              <a:path h="4687345" w="13111456">
                <a:moveTo>
                  <a:pt x="0" y="0"/>
                </a:moveTo>
                <a:lnTo>
                  <a:pt x="13111455" y="0"/>
                </a:lnTo>
                <a:lnTo>
                  <a:pt x="13111455" y="4687345"/>
                </a:lnTo>
                <a:lnTo>
                  <a:pt x="0" y="4687345"/>
                </a:lnTo>
                <a:lnTo>
                  <a:pt x="0" y="0"/>
                </a:lnTo>
                <a:close/>
              </a:path>
            </a:pathLst>
          </a:custGeom>
          <a:blipFill>
            <a:blip r:embed="rId3"/>
            <a:stretch>
              <a:fillRect l="0" t="0" r="0" b="0"/>
            </a:stretch>
          </a:blipFill>
        </p:spPr>
      </p:sp>
      <p:sp>
        <p:nvSpPr>
          <p:cNvPr name="TextBox 6" id="6"/>
          <p:cNvSpPr txBox="true"/>
          <p:nvPr/>
        </p:nvSpPr>
        <p:spPr>
          <a:xfrm rot="0">
            <a:off x="1764675" y="1687223"/>
            <a:ext cx="6892879" cy="1864556"/>
          </a:xfrm>
          <a:prstGeom prst="rect">
            <a:avLst/>
          </a:prstGeom>
        </p:spPr>
        <p:txBody>
          <a:bodyPr anchor="t" rtlCol="false" tIns="0" lIns="0" bIns="0" rIns="0">
            <a:spAutoFit/>
          </a:bodyPr>
          <a:lstStyle/>
          <a:p>
            <a:pPr algn="ctr">
              <a:lnSpc>
                <a:spcPts val="14539"/>
              </a:lnSpc>
            </a:pPr>
            <a:r>
              <a:rPr lang="en-US" sz="10385">
                <a:solidFill>
                  <a:srgbClr val="366E1E"/>
                </a:solidFill>
                <a:latin typeface="윤고딕 Bold"/>
                <a:ea typeface="윤고딕 Bold"/>
                <a:cs typeface="윤고딕 Bold"/>
                <a:sym typeface="윤고딕 Bold"/>
              </a:rPr>
              <a:t>Q&amp;A 시간</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0DFE4">
                <a:alpha val="100000"/>
              </a:srgbClr>
            </a:gs>
            <a:gs pos="100000">
              <a:srgbClr val="DEFFF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556545">
            <a:off x="-19169" y="1910384"/>
            <a:ext cx="4743621" cy="2680146"/>
          </a:xfrm>
          <a:custGeom>
            <a:avLst/>
            <a:gdLst/>
            <a:ahLst/>
            <a:cxnLst/>
            <a:rect r="r" b="b" t="t" l="l"/>
            <a:pathLst>
              <a:path h="2680146" w="4743621">
                <a:moveTo>
                  <a:pt x="0" y="0"/>
                </a:moveTo>
                <a:lnTo>
                  <a:pt x="4743621" y="0"/>
                </a:lnTo>
                <a:lnTo>
                  <a:pt x="4743621" y="2680146"/>
                </a:lnTo>
                <a:lnTo>
                  <a:pt x="0" y="2680146"/>
                </a:lnTo>
                <a:lnTo>
                  <a:pt x="0" y="0"/>
                </a:lnTo>
                <a:close/>
              </a:path>
            </a:pathLst>
          </a:custGeom>
          <a:blipFill>
            <a:blip r:embed="rId2"/>
            <a:stretch>
              <a:fillRect l="0" t="0" r="0" b="0"/>
            </a:stretch>
          </a:blipFill>
        </p:spPr>
      </p:sp>
      <p:sp>
        <p:nvSpPr>
          <p:cNvPr name="Freeform 3" id="3"/>
          <p:cNvSpPr/>
          <p:nvPr/>
        </p:nvSpPr>
        <p:spPr>
          <a:xfrm flipH="false" flipV="false" rot="0">
            <a:off x="8695898" y="252353"/>
            <a:ext cx="1507169" cy="1510947"/>
          </a:xfrm>
          <a:custGeom>
            <a:avLst/>
            <a:gdLst/>
            <a:ahLst/>
            <a:cxnLst/>
            <a:rect r="r" b="b" t="t" l="l"/>
            <a:pathLst>
              <a:path h="1510947" w="1507169">
                <a:moveTo>
                  <a:pt x="0" y="0"/>
                </a:moveTo>
                <a:lnTo>
                  <a:pt x="1507170" y="0"/>
                </a:lnTo>
                <a:lnTo>
                  <a:pt x="1507170" y="1510947"/>
                </a:lnTo>
                <a:lnTo>
                  <a:pt x="0" y="1510947"/>
                </a:lnTo>
                <a:lnTo>
                  <a:pt x="0" y="0"/>
                </a:lnTo>
                <a:close/>
              </a:path>
            </a:pathLst>
          </a:custGeom>
          <a:blipFill>
            <a:blip r:embed="rId3"/>
            <a:stretch>
              <a:fillRect l="0" t="0" r="0" b="0"/>
            </a:stretch>
          </a:blipFill>
        </p:spPr>
      </p:sp>
      <p:sp>
        <p:nvSpPr>
          <p:cNvPr name="Freeform 4" id="4"/>
          <p:cNvSpPr/>
          <p:nvPr/>
        </p:nvSpPr>
        <p:spPr>
          <a:xfrm flipH="false" flipV="false" rot="0">
            <a:off x="4926302" y="421305"/>
            <a:ext cx="8435396" cy="5071782"/>
          </a:xfrm>
          <a:custGeom>
            <a:avLst/>
            <a:gdLst/>
            <a:ahLst/>
            <a:cxnLst/>
            <a:rect r="r" b="b" t="t" l="l"/>
            <a:pathLst>
              <a:path h="5071782" w="8435396">
                <a:moveTo>
                  <a:pt x="0" y="0"/>
                </a:moveTo>
                <a:lnTo>
                  <a:pt x="8435396" y="0"/>
                </a:lnTo>
                <a:lnTo>
                  <a:pt x="8435396" y="5071781"/>
                </a:lnTo>
                <a:lnTo>
                  <a:pt x="0" y="5071781"/>
                </a:lnTo>
                <a:lnTo>
                  <a:pt x="0" y="0"/>
                </a:lnTo>
                <a:close/>
              </a:path>
            </a:pathLst>
          </a:custGeom>
          <a:blipFill>
            <a:blip r:embed="rId4"/>
            <a:stretch>
              <a:fillRect l="0" t="0" r="0" b="0"/>
            </a:stretch>
          </a:blipFill>
        </p:spPr>
      </p:sp>
      <p:sp>
        <p:nvSpPr>
          <p:cNvPr name="Freeform 5" id="5"/>
          <p:cNvSpPr/>
          <p:nvPr/>
        </p:nvSpPr>
        <p:spPr>
          <a:xfrm flipH="false" flipV="false" rot="-1556545">
            <a:off x="14138212" y="1888977"/>
            <a:ext cx="4771964" cy="2696159"/>
          </a:xfrm>
          <a:custGeom>
            <a:avLst/>
            <a:gdLst/>
            <a:ahLst/>
            <a:cxnLst/>
            <a:rect r="r" b="b" t="t" l="l"/>
            <a:pathLst>
              <a:path h="2696159" w="4771964">
                <a:moveTo>
                  <a:pt x="0" y="0"/>
                </a:moveTo>
                <a:lnTo>
                  <a:pt x="4771964" y="0"/>
                </a:lnTo>
                <a:lnTo>
                  <a:pt x="4771964" y="2696160"/>
                </a:lnTo>
                <a:lnTo>
                  <a:pt x="0" y="2696160"/>
                </a:lnTo>
                <a:lnTo>
                  <a:pt x="0" y="0"/>
                </a:lnTo>
                <a:close/>
              </a:path>
            </a:pathLst>
          </a:custGeom>
          <a:blipFill>
            <a:blip r:embed="rId2"/>
            <a:stretch>
              <a:fillRect l="0" t="0" r="0" b="0"/>
            </a:stretch>
          </a:blipFill>
        </p:spPr>
      </p:sp>
      <p:sp>
        <p:nvSpPr>
          <p:cNvPr name="Freeform 6" id="6"/>
          <p:cNvSpPr/>
          <p:nvPr/>
        </p:nvSpPr>
        <p:spPr>
          <a:xfrm flipH="false" flipV="false" rot="0">
            <a:off x="0" y="2027312"/>
            <a:ext cx="18288000" cy="8425188"/>
          </a:xfrm>
          <a:custGeom>
            <a:avLst/>
            <a:gdLst/>
            <a:ahLst/>
            <a:cxnLst/>
            <a:rect r="r" b="b" t="t" l="l"/>
            <a:pathLst>
              <a:path h="8425188" w="18288000">
                <a:moveTo>
                  <a:pt x="0" y="0"/>
                </a:moveTo>
                <a:lnTo>
                  <a:pt x="18288000" y="0"/>
                </a:lnTo>
                <a:lnTo>
                  <a:pt x="18288000" y="8425188"/>
                </a:lnTo>
                <a:lnTo>
                  <a:pt x="0" y="8425188"/>
                </a:lnTo>
                <a:lnTo>
                  <a:pt x="0" y="0"/>
                </a:lnTo>
                <a:close/>
              </a:path>
            </a:pathLst>
          </a:custGeom>
          <a:blipFill>
            <a:blip r:embed="rId5"/>
            <a:stretch>
              <a:fillRect l="0" t="-23183" r="0" b="0"/>
            </a:stretch>
          </a:blipFill>
        </p:spPr>
      </p:sp>
      <p:sp>
        <p:nvSpPr>
          <p:cNvPr name="Freeform 7" id="7"/>
          <p:cNvSpPr/>
          <p:nvPr/>
        </p:nvSpPr>
        <p:spPr>
          <a:xfrm flipH="false" flipV="false" rot="0">
            <a:off x="0" y="2957196"/>
            <a:ext cx="18288000" cy="8191500"/>
          </a:xfrm>
          <a:custGeom>
            <a:avLst/>
            <a:gdLst/>
            <a:ahLst/>
            <a:cxnLst/>
            <a:rect r="r" b="b" t="t" l="l"/>
            <a:pathLst>
              <a:path h="8191500" w="18288000">
                <a:moveTo>
                  <a:pt x="0" y="0"/>
                </a:moveTo>
                <a:lnTo>
                  <a:pt x="18288000" y="0"/>
                </a:lnTo>
                <a:lnTo>
                  <a:pt x="18288000" y="8191500"/>
                </a:lnTo>
                <a:lnTo>
                  <a:pt x="0" y="8191500"/>
                </a:lnTo>
                <a:lnTo>
                  <a:pt x="0" y="0"/>
                </a:lnTo>
                <a:close/>
              </a:path>
            </a:pathLst>
          </a:custGeom>
          <a:blipFill>
            <a:blip r:embed="rId6"/>
            <a:stretch>
              <a:fillRect l="0" t="0" r="0" b="0"/>
            </a:stretch>
          </a:blipFill>
        </p:spPr>
      </p:sp>
      <p:sp>
        <p:nvSpPr>
          <p:cNvPr name="Freeform 8" id="8"/>
          <p:cNvSpPr/>
          <p:nvPr/>
        </p:nvSpPr>
        <p:spPr>
          <a:xfrm flipH="false" flipV="false" rot="-772527">
            <a:off x="-659077" y="-925603"/>
            <a:ext cx="4411857" cy="2492699"/>
          </a:xfrm>
          <a:custGeom>
            <a:avLst/>
            <a:gdLst/>
            <a:ahLst/>
            <a:cxnLst/>
            <a:rect r="r" b="b" t="t" l="l"/>
            <a:pathLst>
              <a:path h="2492699" w="4411857">
                <a:moveTo>
                  <a:pt x="0" y="0"/>
                </a:moveTo>
                <a:lnTo>
                  <a:pt x="4411857" y="0"/>
                </a:lnTo>
                <a:lnTo>
                  <a:pt x="4411857" y="2492700"/>
                </a:lnTo>
                <a:lnTo>
                  <a:pt x="0" y="2492700"/>
                </a:lnTo>
                <a:lnTo>
                  <a:pt x="0" y="0"/>
                </a:lnTo>
                <a:close/>
              </a:path>
            </a:pathLst>
          </a:custGeom>
          <a:blipFill>
            <a:blip r:embed="rId2"/>
            <a:stretch>
              <a:fillRect l="0" t="0" r="0" b="0"/>
            </a:stretch>
          </a:blipFill>
        </p:spPr>
      </p:sp>
      <p:sp>
        <p:nvSpPr>
          <p:cNvPr name="Freeform 9" id="9"/>
          <p:cNvSpPr/>
          <p:nvPr/>
        </p:nvSpPr>
        <p:spPr>
          <a:xfrm flipH="false" flipV="false" rot="934249">
            <a:off x="15022292" y="-1179650"/>
            <a:ext cx="4175753" cy="2359300"/>
          </a:xfrm>
          <a:custGeom>
            <a:avLst/>
            <a:gdLst/>
            <a:ahLst/>
            <a:cxnLst/>
            <a:rect r="r" b="b" t="t" l="l"/>
            <a:pathLst>
              <a:path h="2359300" w="4175753">
                <a:moveTo>
                  <a:pt x="0" y="0"/>
                </a:moveTo>
                <a:lnTo>
                  <a:pt x="4175752" y="0"/>
                </a:lnTo>
                <a:lnTo>
                  <a:pt x="4175752" y="2359300"/>
                </a:lnTo>
                <a:lnTo>
                  <a:pt x="0" y="2359300"/>
                </a:lnTo>
                <a:lnTo>
                  <a:pt x="0" y="0"/>
                </a:lnTo>
                <a:close/>
              </a:path>
            </a:pathLst>
          </a:custGeom>
          <a:blipFill>
            <a:blip r:embed="rId2"/>
            <a:stretch>
              <a:fillRect l="0" t="0" r="0" b="0"/>
            </a:stretch>
          </a:blipFill>
        </p:spPr>
      </p:sp>
      <p:sp>
        <p:nvSpPr>
          <p:cNvPr name="Freeform 10" id="10"/>
          <p:cNvSpPr/>
          <p:nvPr/>
        </p:nvSpPr>
        <p:spPr>
          <a:xfrm flipH="false" flipV="false" rot="0">
            <a:off x="5967098" y="369421"/>
            <a:ext cx="2164982" cy="1223215"/>
          </a:xfrm>
          <a:custGeom>
            <a:avLst/>
            <a:gdLst/>
            <a:ahLst/>
            <a:cxnLst/>
            <a:rect r="r" b="b" t="t" l="l"/>
            <a:pathLst>
              <a:path h="1223215" w="2164982">
                <a:moveTo>
                  <a:pt x="0" y="0"/>
                </a:moveTo>
                <a:lnTo>
                  <a:pt x="2164982" y="0"/>
                </a:lnTo>
                <a:lnTo>
                  <a:pt x="2164982" y="1223214"/>
                </a:lnTo>
                <a:lnTo>
                  <a:pt x="0" y="1223214"/>
                </a:lnTo>
                <a:lnTo>
                  <a:pt x="0" y="0"/>
                </a:lnTo>
                <a:close/>
              </a:path>
            </a:pathLst>
          </a:custGeom>
          <a:blipFill>
            <a:blip r:embed="rId2"/>
            <a:stretch>
              <a:fillRect l="0" t="0" r="0" b="0"/>
            </a:stretch>
          </a:blipFill>
        </p:spPr>
      </p:sp>
      <p:sp>
        <p:nvSpPr>
          <p:cNvPr name="Freeform 11" id="11"/>
          <p:cNvSpPr/>
          <p:nvPr/>
        </p:nvSpPr>
        <p:spPr>
          <a:xfrm flipH="true" flipV="false" rot="0">
            <a:off x="10766886" y="804097"/>
            <a:ext cx="2164982" cy="1223215"/>
          </a:xfrm>
          <a:custGeom>
            <a:avLst/>
            <a:gdLst/>
            <a:ahLst/>
            <a:cxnLst/>
            <a:rect r="r" b="b" t="t" l="l"/>
            <a:pathLst>
              <a:path h="1223215" w="2164982">
                <a:moveTo>
                  <a:pt x="2164982" y="0"/>
                </a:moveTo>
                <a:lnTo>
                  <a:pt x="0" y="0"/>
                </a:lnTo>
                <a:lnTo>
                  <a:pt x="0" y="1223215"/>
                </a:lnTo>
                <a:lnTo>
                  <a:pt x="2164982" y="1223215"/>
                </a:lnTo>
                <a:lnTo>
                  <a:pt x="2164982" y="0"/>
                </a:lnTo>
                <a:close/>
              </a:path>
            </a:pathLst>
          </a:custGeom>
          <a:blipFill>
            <a:blip r:embed="rId2"/>
            <a:stretch>
              <a:fillRect l="0" t="0" r="0" b="0"/>
            </a:stretch>
          </a:blipFill>
        </p:spPr>
      </p:sp>
      <p:sp>
        <p:nvSpPr>
          <p:cNvPr name="Freeform 12" id="12"/>
          <p:cNvSpPr/>
          <p:nvPr/>
        </p:nvSpPr>
        <p:spPr>
          <a:xfrm flipH="false" flipV="false" rot="0">
            <a:off x="448063" y="8379979"/>
            <a:ext cx="3012042" cy="2887795"/>
          </a:xfrm>
          <a:custGeom>
            <a:avLst/>
            <a:gdLst/>
            <a:ahLst/>
            <a:cxnLst/>
            <a:rect r="r" b="b" t="t" l="l"/>
            <a:pathLst>
              <a:path h="2887795" w="3012042">
                <a:moveTo>
                  <a:pt x="0" y="0"/>
                </a:moveTo>
                <a:lnTo>
                  <a:pt x="3012042" y="0"/>
                </a:lnTo>
                <a:lnTo>
                  <a:pt x="3012042" y="2887795"/>
                </a:lnTo>
                <a:lnTo>
                  <a:pt x="0" y="2887795"/>
                </a:lnTo>
                <a:lnTo>
                  <a:pt x="0" y="0"/>
                </a:lnTo>
                <a:close/>
              </a:path>
            </a:pathLst>
          </a:custGeom>
          <a:blipFill>
            <a:blip r:embed="rId7"/>
            <a:stretch>
              <a:fillRect l="0" t="0" r="0" b="0"/>
            </a:stretch>
          </a:blipFill>
        </p:spPr>
      </p:sp>
      <p:sp>
        <p:nvSpPr>
          <p:cNvPr name="Freeform 13" id="13"/>
          <p:cNvSpPr/>
          <p:nvPr/>
        </p:nvSpPr>
        <p:spPr>
          <a:xfrm flipH="false" flipV="false" rot="0">
            <a:off x="13304165" y="8938964"/>
            <a:ext cx="3330676" cy="3193286"/>
          </a:xfrm>
          <a:custGeom>
            <a:avLst/>
            <a:gdLst/>
            <a:ahLst/>
            <a:cxnLst/>
            <a:rect r="r" b="b" t="t" l="l"/>
            <a:pathLst>
              <a:path h="3193286" w="3330676">
                <a:moveTo>
                  <a:pt x="0" y="0"/>
                </a:moveTo>
                <a:lnTo>
                  <a:pt x="3330676" y="0"/>
                </a:lnTo>
                <a:lnTo>
                  <a:pt x="3330676" y="3193285"/>
                </a:lnTo>
                <a:lnTo>
                  <a:pt x="0" y="3193285"/>
                </a:lnTo>
                <a:lnTo>
                  <a:pt x="0" y="0"/>
                </a:lnTo>
                <a:close/>
              </a:path>
            </a:pathLst>
          </a:custGeom>
          <a:blipFill>
            <a:blip r:embed="rId7"/>
            <a:stretch>
              <a:fillRect l="0" t="0" r="0" b="0"/>
            </a:stretch>
          </a:blipFill>
        </p:spPr>
      </p:sp>
      <p:sp>
        <p:nvSpPr>
          <p:cNvPr name="Freeform 14" id="14"/>
          <p:cNvSpPr/>
          <p:nvPr/>
        </p:nvSpPr>
        <p:spPr>
          <a:xfrm flipH="false" flipV="false" rot="0">
            <a:off x="14969503" y="7287423"/>
            <a:ext cx="6128730" cy="3531681"/>
          </a:xfrm>
          <a:custGeom>
            <a:avLst/>
            <a:gdLst/>
            <a:ahLst/>
            <a:cxnLst/>
            <a:rect r="r" b="b" t="t" l="l"/>
            <a:pathLst>
              <a:path h="3531681" w="6128730">
                <a:moveTo>
                  <a:pt x="0" y="0"/>
                </a:moveTo>
                <a:lnTo>
                  <a:pt x="6128730" y="0"/>
                </a:lnTo>
                <a:lnTo>
                  <a:pt x="6128730" y="3531681"/>
                </a:lnTo>
                <a:lnTo>
                  <a:pt x="0" y="3531681"/>
                </a:lnTo>
                <a:lnTo>
                  <a:pt x="0" y="0"/>
                </a:lnTo>
                <a:close/>
              </a:path>
            </a:pathLst>
          </a:custGeom>
          <a:blipFill>
            <a:blip r:embed="rId8"/>
            <a:stretch>
              <a:fillRect l="0" t="0" r="0" b="0"/>
            </a:stretch>
          </a:blipFill>
        </p:spPr>
      </p:sp>
      <p:sp>
        <p:nvSpPr>
          <p:cNvPr name="Freeform 15" id="15"/>
          <p:cNvSpPr/>
          <p:nvPr/>
        </p:nvSpPr>
        <p:spPr>
          <a:xfrm flipH="false" flipV="false" rot="0">
            <a:off x="16858879" y="8227233"/>
            <a:ext cx="3330676" cy="3193286"/>
          </a:xfrm>
          <a:custGeom>
            <a:avLst/>
            <a:gdLst/>
            <a:ahLst/>
            <a:cxnLst/>
            <a:rect r="r" b="b" t="t" l="l"/>
            <a:pathLst>
              <a:path h="3193286" w="3330676">
                <a:moveTo>
                  <a:pt x="0" y="0"/>
                </a:moveTo>
                <a:lnTo>
                  <a:pt x="3330676" y="0"/>
                </a:lnTo>
                <a:lnTo>
                  <a:pt x="3330676" y="3193286"/>
                </a:lnTo>
                <a:lnTo>
                  <a:pt x="0" y="3193286"/>
                </a:lnTo>
                <a:lnTo>
                  <a:pt x="0" y="0"/>
                </a:lnTo>
                <a:close/>
              </a:path>
            </a:pathLst>
          </a:custGeom>
          <a:blipFill>
            <a:blip r:embed="rId7"/>
            <a:stretch>
              <a:fillRect l="0" t="0" r="0" b="0"/>
            </a:stretch>
          </a:blipFill>
        </p:spPr>
      </p:sp>
      <p:sp>
        <p:nvSpPr>
          <p:cNvPr name="Freeform 16" id="16"/>
          <p:cNvSpPr/>
          <p:nvPr/>
        </p:nvSpPr>
        <p:spPr>
          <a:xfrm flipH="false" flipV="false" rot="0">
            <a:off x="-3618781" y="7157721"/>
            <a:ext cx="6128730" cy="3531681"/>
          </a:xfrm>
          <a:custGeom>
            <a:avLst/>
            <a:gdLst/>
            <a:ahLst/>
            <a:cxnLst/>
            <a:rect r="r" b="b" t="t" l="l"/>
            <a:pathLst>
              <a:path h="3531681" w="6128730">
                <a:moveTo>
                  <a:pt x="0" y="0"/>
                </a:moveTo>
                <a:lnTo>
                  <a:pt x="6128730" y="0"/>
                </a:lnTo>
                <a:lnTo>
                  <a:pt x="6128730" y="3531680"/>
                </a:lnTo>
                <a:lnTo>
                  <a:pt x="0" y="3531680"/>
                </a:lnTo>
                <a:lnTo>
                  <a:pt x="0" y="0"/>
                </a:lnTo>
                <a:close/>
              </a:path>
            </a:pathLst>
          </a:custGeom>
          <a:blipFill>
            <a:blip r:embed="rId8"/>
            <a:stretch>
              <a:fillRect l="0" t="0" r="0" b="0"/>
            </a:stretch>
          </a:blipFill>
        </p:spPr>
      </p:sp>
      <p:sp>
        <p:nvSpPr>
          <p:cNvPr name="Freeform 17" id="17"/>
          <p:cNvSpPr/>
          <p:nvPr/>
        </p:nvSpPr>
        <p:spPr>
          <a:xfrm flipH="false" flipV="false" rot="0">
            <a:off x="-1364413" y="8727847"/>
            <a:ext cx="2286372" cy="2192059"/>
          </a:xfrm>
          <a:custGeom>
            <a:avLst/>
            <a:gdLst/>
            <a:ahLst/>
            <a:cxnLst/>
            <a:rect r="r" b="b" t="t" l="l"/>
            <a:pathLst>
              <a:path h="2192059" w="2286372">
                <a:moveTo>
                  <a:pt x="0" y="0"/>
                </a:moveTo>
                <a:lnTo>
                  <a:pt x="2286371" y="0"/>
                </a:lnTo>
                <a:lnTo>
                  <a:pt x="2286371" y="2192059"/>
                </a:lnTo>
                <a:lnTo>
                  <a:pt x="0" y="2192059"/>
                </a:lnTo>
                <a:lnTo>
                  <a:pt x="0" y="0"/>
                </a:lnTo>
                <a:close/>
              </a:path>
            </a:pathLst>
          </a:custGeom>
          <a:blipFill>
            <a:blip r:embed="rId7"/>
            <a:stretch>
              <a:fillRect l="0" t="0" r="0" b="0"/>
            </a:stretch>
          </a:blipFill>
        </p:spPr>
      </p:sp>
      <p:sp>
        <p:nvSpPr>
          <p:cNvPr name="Freeform 18" id="18"/>
          <p:cNvSpPr/>
          <p:nvPr/>
        </p:nvSpPr>
        <p:spPr>
          <a:xfrm flipH="false" flipV="false" rot="0">
            <a:off x="4801403" y="9552053"/>
            <a:ext cx="3330676" cy="3193286"/>
          </a:xfrm>
          <a:custGeom>
            <a:avLst/>
            <a:gdLst/>
            <a:ahLst/>
            <a:cxnLst/>
            <a:rect r="r" b="b" t="t" l="l"/>
            <a:pathLst>
              <a:path h="3193286" w="3330676">
                <a:moveTo>
                  <a:pt x="0" y="0"/>
                </a:moveTo>
                <a:lnTo>
                  <a:pt x="3330677" y="0"/>
                </a:lnTo>
                <a:lnTo>
                  <a:pt x="3330677" y="3193286"/>
                </a:lnTo>
                <a:lnTo>
                  <a:pt x="0" y="3193286"/>
                </a:lnTo>
                <a:lnTo>
                  <a:pt x="0" y="0"/>
                </a:lnTo>
                <a:close/>
              </a:path>
            </a:pathLst>
          </a:custGeom>
          <a:blipFill>
            <a:blip r:embed="rId7"/>
            <a:stretch>
              <a:fillRect l="0" t="0" r="0" b="0"/>
            </a:stretch>
          </a:blipFill>
        </p:spPr>
      </p:sp>
      <p:sp>
        <p:nvSpPr>
          <p:cNvPr name="Freeform 19" id="19"/>
          <p:cNvSpPr/>
          <p:nvPr/>
        </p:nvSpPr>
        <p:spPr>
          <a:xfrm flipH="false" flipV="false" rot="0">
            <a:off x="7074388" y="8855857"/>
            <a:ext cx="3330676" cy="3193286"/>
          </a:xfrm>
          <a:custGeom>
            <a:avLst/>
            <a:gdLst/>
            <a:ahLst/>
            <a:cxnLst/>
            <a:rect r="r" b="b" t="t" l="l"/>
            <a:pathLst>
              <a:path h="3193286" w="3330676">
                <a:moveTo>
                  <a:pt x="0" y="0"/>
                </a:moveTo>
                <a:lnTo>
                  <a:pt x="3330676" y="0"/>
                </a:lnTo>
                <a:lnTo>
                  <a:pt x="3330676" y="3193286"/>
                </a:lnTo>
                <a:lnTo>
                  <a:pt x="0" y="3193286"/>
                </a:lnTo>
                <a:lnTo>
                  <a:pt x="0" y="0"/>
                </a:lnTo>
                <a:close/>
              </a:path>
            </a:pathLst>
          </a:custGeom>
          <a:blipFill>
            <a:blip r:embed="rId7"/>
            <a:stretch>
              <a:fillRect l="0" t="0" r="0" b="0"/>
            </a:stretch>
          </a:blipFill>
        </p:spPr>
      </p:sp>
      <p:sp>
        <p:nvSpPr>
          <p:cNvPr name="Freeform 20" id="20"/>
          <p:cNvSpPr/>
          <p:nvPr/>
        </p:nvSpPr>
        <p:spPr>
          <a:xfrm flipH="false" flipV="false" rot="0">
            <a:off x="9744888" y="9671131"/>
            <a:ext cx="3330676" cy="3193286"/>
          </a:xfrm>
          <a:custGeom>
            <a:avLst/>
            <a:gdLst/>
            <a:ahLst/>
            <a:cxnLst/>
            <a:rect r="r" b="b" t="t" l="l"/>
            <a:pathLst>
              <a:path h="3193286" w="3330676">
                <a:moveTo>
                  <a:pt x="0" y="0"/>
                </a:moveTo>
                <a:lnTo>
                  <a:pt x="3330677" y="0"/>
                </a:lnTo>
                <a:lnTo>
                  <a:pt x="3330677" y="3193286"/>
                </a:lnTo>
                <a:lnTo>
                  <a:pt x="0" y="3193286"/>
                </a:lnTo>
                <a:lnTo>
                  <a:pt x="0" y="0"/>
                </a:lnTo>
                <a:close/>
              </a:path>
            </a:pathLst>
          </a:custGeom>
          <a:blipFill>
            <a:blip r:embed="rId7"/>
            <a:stretch>
              <a:fillRect l="0" t="0" r="0" b="0"/>
            </a:stretch>
          </a:blipFill>
        </p:spPr>
      </p:sp>
      <p:sp>
        <p:nvSpPr>
          <p:cNvPr name="Freeform 21" id="21"/>
          <p:cNvSpPr/>
          <p:nvPr/>
        </p:nvSpPr>
        <p:spPr>
          <a:xfrm flipH="false" flipV="false" rot="0">
            <a:off x="14782265" y="1081537"/>
            <a:ext cx="1294598" cy="668336"/>
          </a:xfrm>
          <a:custGeom>
            <a:avLst/>
            <a:gdLst/>
            <a:ahLst/>
            <a:cxnLst/>
            <a:rect r="r" b="b" t="t" l="l"/>
            <a:pathLst>
              <a:path h="668336" w="1294598">
                <a:moveTo>
                  <a:pt x="0" y="0"/>
                </a:moveTo>
                <a:lnTo>
                  <a:pt x="1294598" y="0"/>
                </a:lnTo>
                <a:lnTo>
                  <a:pt x="1294598" y="668336"/>
                </a:lnTo>
                <a:lnTo>
                  <a:pt x="0" y="668336"/>
                </a:lnTo>
                <a:lnTo>
                  <a:pt x="0" y="0"/>
                </a:lnTo>
                <a:close/>
              </a:path>
            </a:pathLst>
          </a:custGeom>
          <a:blipFill>
            <a:blip r:embed="rId9"/>
            <a:stretch>
              <a:fillRect l="0" t="0" r="0" b="0"/>
            </a:stretch>
          </a:blipFill>
        </p:spPr>
      </p:sp>
      <p:sp>
        <p:nvSpPr>
          <p:cNvPr name="Freeform 22" id="22"/>
          <p:cNvSpPr/>
          <p:nvPr/>
        </p:nvSpPr>
        <p:spPr>
          <a:xfrm flipH="false" flipV="false" rot="0">
            <a:off x="2212479" y="1415705"/>
            <a:ext cx="1294598" cy="668336"/>
          </a:xfrm>
          <a:custGeom>
            <a:avLst/>
            <a:gdLst/>
            <a:ahLst/>
            <a:cxnLst/>
            <a:rect r="r" b="b" t="t" l="l"/>
            <a:pathLst>
              <a:path h="668336" w="1294598">
                <a:moveTo>
                  <a:pt x="0" y="0"/>
                </a:moveTo>
                <a:lnTo>
                  <a:pt x="1294598" y="0"/>
                </a:lnTo>
                <a:lnTo>
                  <a:pt x="1294598" y="668336"/>
                </a:lnTo>
                <a:lnTo>
                  <a:pt x="0" y="668336"/>
                </a:lnTo>
                <a:lnTo>
                  <a:pt x="0" y="0"/>
                </a:lnTo>
                <a:close/>
              </a:path>
            </a:pathLst>
          </a:custGeom>
          <a:blipFill>
            <a:blip r:embed="rId9"/>
            <a:stretch>
              <a:fillRect l="0" t="0" r="0" b="0"/>
            </a:stretch>
          </a:blipFill>
        </p:spPr>
      </p:sp>
      <p:sp>
        <p:nvSpPr>
          <p:cNvPr name="TextBox 23" id="23"/>
          <p:cNvSpPr txBox="true"/>
          <p:nvPr/>
        </p:nvSpPr>
        <p:spPr>
          <a:xfrm rot="0">
            <a:off x="3743797" y="4411470"/>
            <a:ext cx="11411372" cy="2746395"/>
          </a:xfrm>
          <a:prstGeom prst="rect">
            <a:avLst/>
          </a:prstGeom>
        </p:spPr>
        <p:txBody>
          <a:bodyPr anchor="t" rtlCol="false" tIns="0" lIns="0" bIns="0" rIns="0">
            <a:spAutoFit/>
          </a:bodyPr>
          <a:lstStyle/>
          <a:p>
            <a:pPr algn="ctr">
              <a:lnSpc>
                <a:spcPts val="22400"/>
              </a:lnSpc>
            </a:pPr>
            <a:r>
              <a:rPr lang="en-US" sz="16000" b="true">
                <a:solidFill>
                  <a:srgbClr val="FFFFFF"/>
                </a:solidFill>
                <a:latin typeface="Montserrat Medium"/>
                <a:ea typeface="Montserrat Medium"/>
                <a:cs typeface="Montserrat Medium"/>
                <a:sym typeface="Montserrat Medium"/>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sp>
        <p:nvSpPr>
          <p:cNvPr name="TextBox 3" id="3"/>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grpSp>
        <p:nvGrpSpPr>
          <p:cNvPr name="Group 4" id="4"/>
          <p:cNvGrpSpPr/>
          <p:nvPr/>
        </p:nvGrpSpPr>
        <p:grpSpPr>
          <a:xfrm rot="0">
            <a:off x="16776189" y="1028700"/>
            <a:ext cx="966223" cy="12128259"/>
            <a:chOff x="0" y="0"/>
            <a:chExt cx="1288297" cy="16171012"/>
          </a:xfrm>
        </p:grpSpPr>
        <p:sp>
          <p:nvSpPr>
            <p:cNvPr name="AutoShape 5" id="5"/>
            <p:cNvSpPr/>
            <p:nvPr/>
          </p:nvSpPr>
          <p:spPr>
            <a:xfrm rot="0">
              <a:off x="644149" y="2251812"/>
              <a:ext cx="63500" cy="13919200"/>
            </a:xfrm>
            <a:prstGeom prst="rect">
              <a:avLst/>
            </a:prstGeom>
            <a:solidFill>
              <a:srgbClr val="5F8368"/>
            </a:solidFill>
          </p:spPr>
        </p:sp>
        <p:sp>
          <p:nvSpPr>
            <p:cNvPr name="TextBox 6" id="6"/>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4</a:t>
              </a:r>
            </a:p>
          </p:txBody>
        </p:sp>
      </p:grpSp>
      <p:sp>
        <p:nvSpPr>
          <p:cNvPr name="TextBox 7" id="7"/>
          <p:cNvSpPr txBox="true"/>
          <p:nvPr/>
        </p:nvSpPr>
        <p:spPr>
          <a:xfrm rot="0">
            <a:off x="5630042" y="188972"/>
            <a:ext cx="7027917" cy="1245049"/>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Freeform 8" id="8"/>
          <p:cNvSpPr/>
          <p:nvPr/>
        </p:nvSpPr>
        <p:spPr>
          <a:xfrm flipH="false" flipV="false" rot="0">
            <a:off x="5108132" y="2194379"/>
            <a:ext cx="8071736" cy="7765010"/>
          </a:xfrm>
          <a:custGeom>
            <a:avLst/>
            <a:gdLst/>
            <a:ahLst/>
            <a:cxnLst/>
            <a:rect r="r" b="b" t="t" l="l"/>
            <a:pathLst>
              <a:path h="7765010" w="8071736">
                <a:moveTo>
                  <a:pt x="0" y="0"/>
                </a:moveTo>
                <a:lnTo>
                  <a:pt x="8071736" y="0"/>
                </a:lnTo>
                <a:lnTo>
                  <a:pt x="8071736" y="7765010"/>
                </a:lnTo>
                <a:lnTo>
                  <a:pt x="0" y="7765010"/>
                </a:lnTo>
                <a:lnTo>
                  <a:pt x="0" y="0"/>
                </a:lnTo>
                <a:close/>
              </a:path>
            </a:pathLst>
          </a:custGeom>
          <a:blipFill>
            <a:blip r:embed="rId2"/>
            <a:stretch>
              <a:fillRect l="0" t="0" r="0" b="0"/>
            </a:stretch>
          </a:blipFill>
        </p:spPr>
      </p:sp>
      <p:sp>
        <p:nvSpPr>
          <p:cNvPr name="TextBox 9" id="9"/>
          <p:cNvSpPr txBox="true"/>
          <p:nvPr/>
        </p:nvSpPr>
        <p:spPr>
          <a:xfrm rot="0">
            <a:off x="8816728" y="1323883"/>
            <a:ext cx="3220516"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주제 및 선정 배경</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5</a:t>
              </a:r>
            </a:p>
          </p:txBody>
        </p:sp>
      </p:grpSp>
      <p:sp>
        <p:nvSpPr>
          <p:cNvPr name="Freeform 6" id="6"/>
          <p:cNvSpPr/>
          <p:nvPr/>
        </p:nvSpPr>
        <p:spPr>
          <a:xfrm flipH="false" flipV="false" rot="0">
            <a:off x="4984705" y="2661927"/>
            <a:ext cx="8318590" cy="6862837"/>
          </a:xfrm>
          <a:custGeom>
            <a:avLst/>
            <a:gdLst/>
            <a:ahLst/>
            <a:cxnLst/>
            <a:rect r="r" b="b" t="t" l="l"/>
            <a:pathLst>
              <a:path h="6862837" w="8318590">
                <a:moveTo>
                  <a:pt x="0" y="0"/>
                </a:moveTo>
                <a:lnTo>
                  <a:pt x="8318590" y="0"/>
                </a:lnTo>
                <a:lnTo>
                  <a:pt x="8318590" y="6862836"/>
                </a:lnTo>
                <a:lnTo>
                  <a:pt x="0" y="6862836"/>
                </a:lnTo>
                <a:lnTo>
                  <a:pt x="0" y="0"/>
                </a:lnTo>
                <a:close/>
              </a:path>
            </a:pathLst>
          </a:custGeom>
          <a:blipFill>
            <a:blip r:embed="rId2"/>
            <a:stretch>
              <a:fillRect l="0" t="0" r="0" b="0"/>
            </a:stretch>
          </a:blipFill>
        </p:spPr>
      </p:sp>
      <p:sp>
        <p:nvSpPr>
          <p:cNvPr name="TextBox 7" id="7"/>
          <p:cNvSpPr txBox="true"/>
          <p:nvPr/>
        </p:nvSpPr>
        <p:spPr>
          <a:xfrm rot="0">
            <a:off x="5630042" y="188972"/>
            <a:ext cx="7027917" cy="1245049"/>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TextBox 8" id="8"/>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
        <p:nvSpPr>
          <p:cNvPr name="TextBox 9" id="9"/>
          <p:cNvSpPr txBox="true"/>
          <p:nvPr/>
        </p:nvSpPr>
        <p:spPr>
          <a:xfrm rot="0">
            <a:off x="8816728" y="1323883"/>
            <a:ext cx="3220516"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주제 및 선정 배경</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6</a:t>
              </a:r>
            </a:p>
          </p:txBody>
        </p:sp>
      </p:grpSp>
      <p:grpSp>
        <p:nvGrpSpPr>
          <p:cNvPr name="Group 6" id="6"/>
          <p:cNvGrpSpPr/>
          <p:nvPr/>
        </p:nvGrpSpPr>
        <p:grpSpPr>
          <a:xfrm rot="0">
            <a:off x="136780" y="2167094"/>
            <a:ext cx="7790486" cy="6974603"/>
            <a:chOff x="0" y="0"/>
            <a:chExt cx="10387315" cy="9299471"/>
          </a:xfrm>
        </p:grpSpPr>
        <p:grpSp>
          <p:nvGrpSpPr>
            <p:cNvPr name="Group 7" id="7"/>
            <p:cNvGrpSpPr/>
            <p:nvPr/>
          </p:nvGrpSpPr>
          <p:grpSpPr>
            <a:xfrm rot="0">
              <a:off x="0" y="1839701"/>
              <a:ext cx="10387315" cy="7459770"/>
              <a:chOff x="0" y="0"/>
              <a:chExt cx="1131779" cy="812800"/>
            </a:xfrm>
          </p:grpSpPr>
          <p:sp>
            <p:nvSpPr>
              <p:cNvPr name="Freeform 8" id="8"/>
              <p:cNvSpPr/>
              <p:nvPr/>
            </p:nvSpPr>
            <p:spPr>
              <a:xfrm flipH="false" flipV="false" rot="0">
                <a:off x="0" y="0"/>
                <a:ext cx="1131779" cy="812800"/>
              </a:xfrm>
              <a:custGeom>
                <a:avLst/>
                <a:gdLst/>
                <a:ahLst/>
                <a:cxnLst/>
                <a:rect r="r" b="b" t="t" l="l"/>
                <a:pathLst>
                  <a:path h="812800" w="1131779">
                    <a:moveTo>
                      <a:pt x="24375" y="0"/>
                    </a:moveTo>
                    <a:lnTo>
                      <a:pt x="1107404" y="0"/>
                    </a:lnTo>
                    <a:cubicBezTo>
                      <a:pt x="1113869" y="0"/>
                      <a:pt x="1120068" y="2568"/>
                      <a:pt x="1124640" y="7139"/>
                    </a:cubicBezTo>
                    <a:cubicBezTo>
                      <a:pt x="1129211" y="11710"/>
                      <a:pt x="1131779" y="17910"/>
                      <a:pt x="1131779" y="24375"/>
                    </a:cubicBezTo>
                    <a:lnTo>
                      <a:pt x="1131779" y="788425"/>
                    </a:lnTo>
                    <a:cubicBezTo>
                      <a:pt x="1131779" y="801887"/>
                      <a:pt x="1120866" y="812800"/>
                      <a:pt x="1107404" y="812800"/>
                    </a:cubicBezTo>
                    <a:lnTo>
                      <a:pt x="24375" y="812800"/>
                    </a:lnTo>
                    <a:cubicBezTo>
                      <a:pt x="17910" y="812800"/>
                      <a:pt x="11710" y="810232"/>
                      <a:pt x="7139" y="805661"/>
                    </a:cubicBezTo>
                    <a:cubicBezTo>
                      <a:pt x="2568" y="801090"/>
                      <a:pt x="0" y="794890"/>
                      <a:pt x="0" y="788425"/>
                    </a:cubicBezTo>
                    <a:lnTo>
                      <a:pt x="0" y="24375"/>
                    </a:lnTo>
                    <a:cubicBezTo>
                      <a:pt x="0" y="17910"/>
                      <a:pt x="2568" y="11710"/>
                      <a:pt x="7139" y="7139"/>
                    </a:cubicBezTo>
                    <a:cubicBezTo>
                      <a:pt x="11710" y="2568"/>
                      <a:pt x="17910" y="0"/>
                      <a:pt x="24375" y="0"/>
                    </a:cubicBezTo>
                    <a:close/>
                  </a:path>
                </a:pathLst>
              </a:custGeom>
              <a:blipFill>
                <a:blip r:embed="rId2"/>
                <a:stretch>
                  <a:fillRect l="-13695" t="0" r="-13695" b="0"/>
                </a:stretch>
              </a:blipFill>
            </p:spPr>
          </p:sp>
        </p:grpSp>
        <p:grpSp>
          <p:nvGrpSpPr>
            <p:cNvPr name="Group 9" id="9"/>
            <p:cNvGrpSpPr/>
            <p:nvPr/>
          </p:nvGrpSpPr>
          <p:grpSpPr>
            <a:xfrm rot="0">
              <a:off x="5499303" y="0"/>
              <a:ext cx="3906333" cy="3199969"/>
              <a:chOff x="0" y="0"/>
              <a:chExt cx="6533136" cy="5351780"/>
            </a:xfrm>
          </p:grpSpPr>
          <p:sp>
            <p:nvSpPr>
              <p:cNvPr name="Freeform 10" id="10"/>
              <p:cNvSpPr/>
              <p:nvPr/>
            </p:nvSpPr>
            <p:spPr>
              <a:xfrm flipH="false" flipV="false" rot="0">
                <a:off x="0" y="0"/>
                <a:ext cx="6534407" cy="5351780"/>
              </a:xfrm>
              <a:custGeom>
                <a:avLst/>
                <a:gdLst/>
                <a:ahLst/>
                <a:cxnLst/>
                <a:rect r="r" b="b" t="t" l="l"/>
                <a:pathLst>
                  <a:path h="5351780" w="6534407">
                    <a:moveTo>
                      <a:pt x="6027472" y="0"/>
                    </a:moveTo>
                    <a:lnTo>
                      <a:pt x="505665" y="0"/>
                    </a:lnTo>
                    <a:cubicBezTo>
                      <a:pt x="227353" y="0"/>
                      <a:pt x="0" y="220980"/>
                      <a:pt x="0" y="491490"/>
                    </a:cubicBezTo>
                    <a:lnTo>
                      <a:pt x="0" y="3191510"/>
                    </a:lnTo>
                    <a:cubicBezTo>
                      <a:pt x="0" y="3462020"/>
                      <a:pt x="227353" y="3683000"/>
                      <a:pt x="505665" y="3683000"/>
                    </a:cubicBezTo>
                    <a:lnTo>
                      <a:pt x="1894610" y="3683000"/>
                    </a:lnTo>
                    <a:lnTo>
                      <a:pt x="1894610" y="5351780"/>
                    </a:lnTo>
                    <a:lnTo>
                      <a:pt x="3414217" y="3683000"/>
                    </a:lnTo>
                    <a:lnTo>
                      <a:pt x="6028778" y="3683000"/>
                    </a:lnTo>
                    <a:cubicBezTo>
                      <a:pt x="6307090" y="3683000"/>
                      <a:pt x="6534407" y="3462020"/>
                      <a:pt x="6534407" y="3191510"/>
                    </a:cubicBezTo>
                    <a:lnTo>
                      <a:pt x="6534407" y="491490"/>
                    </a:lnTo>
                    <a:cubicBezTo>
                      <a:pt x="6533137" y="220980"/>
                      <a:pt x="6305783" y="0"/>
                      <a:pt x="6027472" y="0"/>
                    </a:cubicBezTo>
                    <a:close/>
                  </a:path>
                </a:pathLst>
              </a:custGeom>
              <a:blipFill>
                <a:blip r:embed="rId3"/>
                <a:stretch>
                  <a:fillRect l="-116066" t="-29160" r="-10263" b="0"/>
                </a:stretch>
              </a:blipFill>
            </p:spPr>
          </p:sp>
        </p:grpSp>
      </p:grpSp>
      <p:sp>
        <p:nvSpPr>
          <p:cNvPr name="Freeform 11" id="11"/>
          <p:cNvSpPr/>
          <p:nvPr/>
        </p:nvSpPr>
        <p:spPr>
          <a:xfrm flipH="false" flipV="false" rot="0">
            <a:off x="7927266" y="2037948"/>
            <a:ext cx="5642873" cy="8313625"/>
          </a:xfrm>
          <a:custGeom>
            <a:avLst/>
            <a:gdLst/>
            <a:ahLst/>
            <a:cxnLst/>
            <a:rect r="r" b="b" t="t" l="l"/>
            <a:pathLst>
              <a:path h="8313625" w="5642873">
                <a:moveTo>
                  <a:pt x="0" y="0"/>
                </a:moveTo>
                <a:lnTo>
                  <a:pt x="5642874" y="0"/>
                </a:lnTo>
                <a:lnTo>
                  <a:pt x="5642874" y="8313625"/>
                </a:lnTo>
                <a:lnTo>
                  <a:pt x="0" y="8313625"/>
                </a:lnTo>
                <a:lnTo>
                  <a:pt x="0" y="0"/>
                </a:lnTo>
                <a:close/>
              </a:path>
            </a:pathLst>
          </a:custGeom>
          <a:blipFill>
            <a:blip r:embed="rId4"/>
            <a:stretch>
              <a:fillRect l="0" t="0" r="0" b="0"/>
            </a:stretch>
          </a:blipFill>
        </p:spPr>
      </p:sp>
      <p:sp>
        <p:nvSpPr>
          <p:cNvPr name="Freeform 12" id="12"/>
          <p:cNvSpPr/>
          <p:nvPr/>
        </p:nvSpPr>
        <p:spPr>
          <a:xfrm flipH="false" flipV="false" rot="0">
            <a:off x="13570140" y="2037948"/>
            <a:ext cx="5642873" cy="8249052"/>
          </a:xfrm>
          <a:custGeom>
            <a:avLst/>
            <a:gdLst/>
            <a:ahLst/>
            <a:cxnLst/>
            <a:rect r="r" b="b" t="t" l="l"/>
            <a:pathLst>
              <a:path h="8249052" w="5642873">
                <a:moveTo>
                  <a:pt x="0" y="0"/>
                </a:moveTo>
                <a:lnTo>
                  <a:pt x="5642873" y="0"/>
                </a:lnTo>
                <a:lnTo>
                  <a:pt x="5642873" y="8249052"/>
                </a:lnTo>
                <a:lnTo>
                  <a:pt x="0" y="8249052"/>
                </a:lnTo>
                <a:lnTo>
                  <a:pt x="0" y="0"/>
                </a:lnTo>
                <a:close/>
              </a:path>
            </a:pathLst>
          </a:custGeom>
          <a:blipFill>
            <a:blip r:embed="rId5"/>
            <a:stretch>
              <a:fillRect l="-56772" t="0" r="-13830" b="-19849"/>
            </a:stretch>
          </a:blipFill>
        </p:spPr>
      </p:sp>
      <p:sp>
        <p:nvSpPr>
          <p:cNvPr name="TextBox 13" id="13"/>
          <p:cNvSpPr txBox="true"/>
          <p:nvPr/>
        </p:nvSpPr>
        <p:spPr>
          <a:xfrm rot="0">
            <a:off x="5630042" y="188972"/>
            <a:ext cx="7027917" cy="1245049"/>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TextBox 14" id="14"/>
          <p:cNvSpPr txBox="true"/>
          <p:nvPr/>
        </p:nvSpPr>
        <p:spPr>
          <a:xfrm rot="0">
            <a:off x="8816728" y="1323883"/>
            <a:ext cx="3202563"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주제 및 선정 배경</a:t>
            </a:r>
          </a:p>
        </p:txBody>
      </p:sp>
      <p:sp>
        <p:nvSpPr>
          <p:cNvPr name="TextBox 15" id="15"/>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7</a:t>
              </a:r>
            </a:p>
          </p:txBody>
        </p:sp>
      </p:grpSp>
      <p:sp>
        <p:nvSpPr>
          <p:cNvPr name="TextBox 6" id="6"/>
          <p:cNvSpPr txBox="true"/>
          <p:nvPr/>
        </p:nvSpPr>
        <p:spPr>
          <a:xfrm rot="0">
            <a:off x="5630042" y="188972"/>
            <a:ext cx="7027917"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TextBox 7" id="7"/>
          <p:cNvSpPr txBox="true"/>
          <p:nvPr/>
        </p:nvSpPr>
        <p:spPr>
          <a:xfrm rot="0">
            <a:off x="8816728" y="1323883"/>
            <a:ext cx="2879411"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특장점 및 차별점</a:t>
            </a:r>
          </a:p>
        </p:txBody>
      </p:sp>
      <p:grpSp>
        <p:nvGrpSpPr>
          <p:cNvPr name="Group 8" id="8"/>
          <p:cNvGrpSpPr/>
          <p:nvPr/>
        </p:nvGrpSpPr>
        <p:grpSpPr>
          <a:xfrm rot="0">
            <a:off x="8309032" y="2802046"/>
            <a:ext cx="998153" cy="99815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BF63"/>
            </a:solidFill>
          </p:spPr>
        </p:sp>
        <p:sp>
          <p:nvSpPr>
            <p:cNvPr name="TextBox 10" id="10"/>
            <p:cNvSpPr txBox="true"/>
            <p:nvPr/>
          </p:nvSpPr>
          <p:spPr>
            <a:xfrm>
              <a:off x="190500" y="114300"/>
              <a:ext cx="431800" cy="508000"/>
            </a:xfrm>
            <a:prstGeom prst="rect">
              <a:avLst/>
            </a:prstGeom>
          </p:spPr>
          <p:txBody>
            <a:bodyPr anchor="ctr" rtlCol="false" tIns="50800" lIns="50800" bIns="50800" rIns="50800"/>
            <a:lstStyle/>
            <a:p>
              <a:pPr algn="ctr">
                <a:lnSpc>
                  <a:spcPts val="3551"/>
                </a:lnSpc>
              </a:pPr>
            </a:p>
          </p:txBody>
        </p:sp>
      </p:grpSp>
      <p:grpSp>
        <p:nvGrpSpPr>
          <p:cNvPr name="Group 11" id="11"/>
          <p:cNvGrpSpPr/>
          <p:nvPr/>
        </p:nvGrpSpPr>
        <p:grpSpPr>
          <a:xfrm rot="0">
            <a:off x="8204930" y="5353131"/>
            <a:ext cx="1223598" cy="1483784"/>
            <a:chOff x="0" y="0"/>
            <a:chExt cx="819233" cy="993435"/>
          </a:xfrm>
        </p:grpSpPr>
        <p:sp>
          <p:nvSpPr>
            <p:cNvPr name="Freeform 12" id="12"/>
            <p:cNvSpPr/>
            <p:nvPr/>
          </p:nvSpPr>
          <p:spPr>
            <a:xfrm flipH="false" flipV="false" rot="0">
              <a:off x="0" y="0"/>
              <a:ext cx="819233" cy="993435"/>
            </a:xfrm>
            <a:custGeom>
              <a:avLst/>
              <a:gdLst/>
              <a:ahLst/>
              <a:cxnLst/>
              <a:rect r="r" b="b" t="t" l="l"/>
              <a:pathLst>
                <a:path h="993435" w="819233">
                  <a:moveTo>
                    <a:pt x="409617" y="993435"/>
                  </a:moveTo>
                  <a:lnTo>
                    <a:pt x="0" y="587035"/>
                  </a:lnTo>
                  <a:lnTo>
                    <a:pt x="203200" y="587035"/>
                  </a:lnTo>
                  <a:lnTo>
                    <a:pt x="203200" y="0"/>
                  </a:lnTo>
                  <a:lnTo>
                    <a:pt x="616033" y="0"/>
                  </a:lnTo>
                  <a:lnTo>
                    <a:pt x="616033" y="587035"/>
                  </a:lnTo>
                  <a:lnTo>
                    <a:pt x="819233" y="587035"/>
                  </a:lnTo>
                  <a:lnTo>
                    <a:pt x="409617" y="993435"/>
                  </a:lnTo>
                  <a:close/>
                </a:path>
              </a:pathLst>
            </a:custGeom>
            <a:solidFill>
              <a:srgbClr val="00BF63"/>
            </a:solidFill>
          </p:spPr>
        </p:sp>
        <p:sp>
          <p:nvSpPr>
            <p:cNvPr name="TextBox 13" id="13"/>
            <p:cNvSpPr txBox="true"/>
            <p:nvPr/>
          </p:nvSpPr>
          <p:spPr>
            <a:xfrm>
              <a:off x="203200" y="-76200"/>
              <a:ext cx="412833" cy="968035"/>
            </a:xfrm>
            <a:prstGeom prst="rect">
              <a:avLst/>
            </a:prstGeom>
          </p:spPr>
          <p:txBody>
            <a:bodyPr anchor="ctr" rtlCol="false" tIns="50800" lIns="50800" bIns="50800" rIns="50800"/>
            <a:lstStyle/>
            <a:p>
              <a:pPr algn="ctr">
                <a:lnSpc>
                  <a:spcPts val="3551"/>
                </a:lnSpc>
              </a:pPr>
            </a:p>
          </p:txBody>
        </p:sp>
      </p:grpSp>
      <p:sp>
        <p:nvSpPr>
          <p:cNvPr name="Freeform 14" id="14"/>
          <p:cNvSpPr/>
          <p:nvPr/>
        </p:nvSpPr>
        <p:spPr>
          <a:xfrm flipH="false" flipV="false" rot="0">
            <a:off x="2914924" y="2041682"/>
            <a:ext cx="3108413" cy="2175889"/>
          </a:xfrm>
          <a:custGeom>
            <a:avLst/>
            <a:gdLst/>
            <a:ahLst/>
            <a:cxnLst/>
            <a:rect r="r" b="b" t="t" l="l"/>
            <a:pathLst>
              <a:path h="2175889" w="3108413">
                <a:moveTo>
                  <a:pt x="0" y="0"/>
                </a:moveTo>
                <a:lnTo>
                  <a:pt x="3108413" y="0"/>
                </a:lnTo>
                <a:lnTo>
                  <a:pt x="3108413" y="2175889"/>
                </a:lnTo>
                <a:lnTo>
                  <a:pt x="0" y="2175889"/>
                </a:lnTo>
                <a:lnTo>
                  <a:pt x="0" y="0"/>
                </a:lnTo>
                <a:close/>
              </a:path>
            </a:pathLst>
          </a:custGeom>
          <a:blipFill>
            <a:blip r:embed="rId2"/>
            <a:stretch>
              <a:fillRect l="0" t="0" r="0" b="0"/>
            </a:stretch>
          </a:blipFill>
        </p:spPr>
      </p:sp>
      <p:sp>
        <p:nvSpPr>
          <p:cNvPr name="Freeform 15" id="15"/>
          <p:cNvSpPr/>
          <p:nvPr/>
        </p:nvSpPr>
        <p:spPr>
          <a:xfrm flipH="false" flipV="false" rot="0">
            <a:off x="11900512" y="2328740"/>
            <a:ext cx="2890352" cy="2250861"/>
          </a:xfrm>
          <a:custGeom>
            <a:avLst/>
            <a:gdLst/>
            <a:ahLst/>
            <a:cxnLst/>
            <a:rect r="r" b="b" t="t" l="l"/>
            <a:pathLst>
              <a:path h="2250861" w="2890352">
                <a:moveTo>
                  <a:pt x="0" y="0"/>
                </a:moveTo>
                <a:lnTo>
                  <a:pt x="2890352" y="0"/>
                </a:lnTo>
                <a:lnTo>
                  <a:pt x="2890352" y="2250862"/>
                </a:lnTo>
                <a:lnTo>
                  <a:pt x="0" y="2250862"/>
                </a:lnTo>
                <a:lnTo>
                  <a:pt x="0" y="0"/>
                </a:lnTo>
                <a:close/>
              </a:path>
            </a:pathLst>
          </a:custGeom>
          <a:blipFill>
            <a:blip r:embed="rId3"/>
            <a:stretch>
              <a:fillRect l="0" t="0" r="0" b="0"/>
            </a:stretch>
          </a:blipFill>
        </p:spPr>
      </p:sp>
      <p:sp>
        <p:nvSpPr>
          <p:cNvPr name="Freeform 16" id="16"/>
          <p:cNvSpPr/>
          <p:nvPr/>
        </p:nvSpPr>
        <p:spPr>
          <a:xfrm flipH="false" flipV="false" rot="0">
            <a:off x="2465373" y="6545776"/>
            <a:ext cx="1183223" cy="1441930"/>
          </a:xfrm>
          <a:custGeom>
            <a:avLst/>
            <a:gdLst/>
            <a:ahLst/>
            <a:cxnLst/>
            <a:rect r="r" b="b" t="t" l="l"/>
            <a:pathLst>
              <a:path h="1441930" w="1183223">
                <a:moveTo>
                  <a:pt x="0" y="0"/>
                </a:moveTo>
                <a:lnTo>
                  <a:pt x="1183223" y="0"/>
                </a:lnTo>
                <a:lnTo>
                  <a:pt x="1183223" y="1441930"/>
                </a:lnTo>
                <a:lnTo>
                  <a:pt x="0" y="1441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4403588" y="6313756"/>
            <a:ext cx="1748941" cy="1558147"/>
          </a:xfrm>
          <a:custGeom>
            <a:avLst/>
            <a:gdLst/>
            <a:ahLst/>
            <a:cxnLst/>
            <a:rect r="r" b="b" t="t" l="l"/>
            <a:pathLst>
              <a:path h="1558147" w="1748941">
                <a:moveTo>
                  <a:pt x="0" y="0"/>
                </a:moveTo>
                <a:lnTo>
                  <a:pt x="1748940" y="0"/>
                </a:lnTo>
                <a:lnTo>
                  <a:pt x="1748940" y="1558147"/>
                </a:lnTo>
                <a:lnTo>
                  <a:pt x="0" y="1558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2346846" y="8622932"/>
            <a:ext cx="1420277" cy="1508927"/>
          </a:xfrm>
          <a:custGeom>
            <a:avLst/>
            <a:gdLst/>
            <a:ahLst/>
            <a:cxnLst/>
            <a:rect r="r" b="b" t="t" l="l"/>
            <a:pathLst>
              <a:path h="1508927" w="1420277">
                <a:moveTo>
                  <a:pt x="0" y="0"/>
                </a:moveTo>
                <a:lnTo>
                  <a:pt x="1420277" y="0"/>
                </a:lnTo>
                <a:lnTo>
                  <a:pt x="1420277" y="1508927"/>
                </a:lnTo>
                <a:lnTo>
                  <a:pt x="0" y="1508927"/>
                </a:lnTo>
                <a:lnTo>
                  <a:pt x="0" y="0"/>
                </a:lnTo>
                <a:close/>
              </a:path>
            </a:pathLst>
          </a:custGeom>
          <a:blipFill>
            <a:blip r:embed="rId8"/>
            <a:stretch>
              <a:fillRect l="0" t="0" r="0" b="0"/>
            </a:stretch>
          </a:blipFill>
        </p:spPr>
      </p:sp>
      <p:sp>
        <p:nvSpPr>
          <p:cNvPr name="Freeform 19" id="19"/>
          <p:cNvSpPr/>
          <p:nvPr/>
        </p:nvSpPr>
        <p:spPr>
          <a:xfrm flipH="false" flipV="false" rot="0">
            <a:off x="14269791" y="8163652"/>
            <a:ext cx="2079832" cy="2189297"/>
          </a:xfrm>
          <a:custGeom>
            <a:avLst/>
            <a:gdLst/>
            <a:ahLst/>
            <a:cxnLst/>
            <a:rect r="r" b="b" t="t" l="l"/>
            <a:pathLst>
              <a:path h="2189297" w="2079832">
                <a:moveTo>
                  <a:pt x="0" y="0"/>
                </a:moveTo>
                <a:lnTo>
                  <a:pt x="2079832" y="0"/>
                </a:lnTo>
                <a:lnTo>
                  <a:pt x="2079832" y="2189296"/>
                </a:lnTo>
                <a:lnTo>
                  <a:pt x="0" y="2189296"/>
                </a:lnTo>
                <a:lnTo>
                  <a:pt x="0" y="0"/>
                </a:lnTo>
                <a:close/>
              </a:path>
            </a:pathLst>
          </a:custGeom>
          <a:blipFill>
            <a:blip r:embed="rId9"/>
            <a:stretch>
              <a:fillRect l="0" t="0" r="0" b="0"/>
            </a:stretch>
          </a:blipFill>
        </p:spPr>
      </p:sp>
      <p:sp>
        <p:nvSpPr>
          <p:cNvPr name="TextBox 20" id="20"/>
          <p:cNvSpPr txBox="true"/>
          <p:nvPr/>
        </p:nvSpPr>
        <p:spPr>
          <a:xfrm rot="0">
            <a:off x="4637563" y="8627111"/>
            <a:ext cx="2771548" cy="1157604"/>
          </a:xfrm>
          <a:prstGeom prst="rect">
            <a:avLst/>
          </a:prstGeom>
        </p:spPr>
        <p:txBody>
          <a:bodyPr anchor="t" rtlCol="false" tIns="0" lIns="0" bIns="0" rIns="0">
            <a:spAutoFit/>
          </a:bodyPr>
          <a:lstStyle/>
          <a:p>
            <a:pPr algn="ctr">
              <a:lnSpc>
                <a:spcPts val="5185"/>
              </a:lnSpc>
              <a:spcBef>
                <a:spcPct val="0"/>
              </a:spcBef>
            </a:pPr>
            <a:r>
              <a:rPr lang="en-US" sz="3503" spc="-140">
                <a:solidFill>
                  <a:srgbClr val="E4032E"/>
                </a:solidFill>
                <a:latin typeface="윤고딕 Bold"/>
                <a:ea typeface="윤고딕 Bold"/>
                <a:cs typeface="윤고딕 Bold"/>
                <a:sym typeface="윤고딕 Bold"/>
              </a:rPr>
              <a:t>Diary</a:t>
            </a:r>
          </a:p>
          <a:p>
            <a:pPr algn="ctr">
              <a:lnSpc>
                <a:spcPts val="3551"/>
              </a:lnSpc>
              <a:spcBef>
                <a:spcPct val="0"/>
              </a:spcBef>
            </a:pPr>
            <a:r>
              <a:rPr lang="en-US" sz="2400" spc="-96">
                <a:solidFill>
                  <a:srgbClr val="000000"/>
                </a:solidFill>
                <a:latin typeface="윤고딕 Bold"/>
                <a:ea typeface="윤고딕 Bold"/>
                <a:cs typeface="윤고딕 Bold"/>
                <a:sym typeface="윤고딕 Bold"/>
              </a:rPr>
              <a:t>일기장</a:t>
            </a:r>
          </a:p>
        </p:txBody>
      </p:sp>
      <p:sp>
        <p:nvSpPr>
          <p:cNvPr name="TextBox 21" id="21"/>
          <p:cNvSpPr txBox="true"/>
          <p:nvPr/>
        </p:nvSpPr>
        <p:spPr>
          <a:xfrm rot="0">
            <a:off x="1304952" y="4240456"/>
            <a:ext cx="6113546" cy="1454456"/>
          </a:xfrm>
          <a:prstGeom prst="rect">
            <a:avLst/>
          </a:prstGeom>
        </p:spPr>
        <p:txBody>
          <a:bodyPr anchor="t" rtlCol="false" tIns="0" lIns="0" bIns="0" rIns="0">
            <a:spAutoFit/>
          </a:bodyPr>
          <a:lstStyle/>
          <a:p>
            <a:pPr algn="ctr">
              <a:lnSpc>
                <a:spcPts val="3995"/>
              </a:lnSpc>
            </a:pPr>
            <a:r>
              <a:rPr lang="en-US" sz="2699" spc="-107">
                <a:solidFill>
                  <a:srgbClr val="FF5C3A"/>
                </a:solidFill>
                <a:latin typeface="윤고딕 Bold"/>
                <a:ea typeface="윤고딕 Bold"/>
                <a:cs typeface="윤고딕 Bold"/>
                <a:sym typeface="윤고딕 Bold"/>
              </a:rPr>
              <a:t>프루스트효과</a:t>
            </a:r>
          </a:p>
          <a:p>
            <a:pPr algn="ctr">
              <a:lnSpc>
                <a:spcPts val="3551"/>
              </a:lnSpc>
              <a:spcBef>
                <a:spcPct val="0"/>
              </a:spcBef>
            </a:pPr>
            <a:r>
              <a:rPr lang="en-US" sz="2400" spc="-96">
                <a:solidFill>
                  <a:srgbClr val="000000"/>
                </a:solidFill>
                <a:latin typeface="윤고딕 Bold"/>
                <a:ea typeface="윤고딕 Bold"/>
                <a:cs typeface="윤고딕 Bold"/>
                <a:sym typeface="윤고딕 Bold"/>
              </a:rPr>
              <a:t>냄새, 이미지, 음악을 통해 과거의 기억과 그때의 감정까지 생생히 떠오르는 현상</a:t>
            </a:r>
          </a:p>
        </p:txBody>
      </p:sp>
      <p:sp>
        <p:nvSpPr>
          <p:cNvPr name="TextBox 22" id="22"/>
          <p:cNvSpPr txBox="true"/>
          <p:nvPr/>
        </p:nvSpPr>
        <p:spPr>
          <a:xfrm rot="0">
            <a:off x="10032738" y="4432805"/>
            <a:ext cx="6473609" cy="1454456"/>
          </a:xfrm>
          <a:prstGeom prst="rect">
            <a:avLst/>
          </a:prstGeom>
        </p:spPr>
        <p:txBody>
          <a:bodyPr anchor="t" rtlCol="false" tIns="0" lIns="0" bIns="0" rIns="0">
            <a:spAutoFit/>
          </a:bodyPr>
          <a:lstStyle/>
          <a:p>
            <a:pPr algn="ctr">
              <a:lnSpc>
                <a:spcPts val="3995"/>
              </a:lnSpc>
            </a:pPr>
            <a:r>
              <a:rPr lang="en-US" sz="2699" spc="-107">
                <a:solidFill>
                  <a:srgbClr val="FF5C3A"/>
                </a:solidFill>
                <a:latin typeface="윤고딕 Bold"/>
                <a:ea typeface="윤고딕 Bold"/>
                <a:cs typeface="윤고딕 Bold"/>
                <a:sym typeface="윤고딕 Bold"/>
              </a:rPr>
              <a:t>비블리오테라피(Biblio + Therapy)</a:t>
            </a:r>
          </a:p>
          <a:p>
            <a:pPr algn="ctr">
              <a:lnSpc>
                <a:spcPts val="3551"/>
              </a:lnSpc>
              <a:spcBef>
                <a:spcPct val="0"/>
              </a:spcBef>
            </a:pPr>
            <a:r>
              <a:rPr lang="en-US" sz="2400" spc="-96">
                <a:solidFill>
                  <a:srgbClr val="000000"/>
                </a:solidFill>
                <a:latin typeface="윤고딕 Bold"/>
                <a:ea typeface="윤고딕 Bold"/>
                <a:cs typeface="윤고딕 Bold"/>
                <a:sym typeface="윤고딕 Bold"/>
              </a:rPr>
              <a:t>우울증이나 심리적 불안 증세를 </a:t>
            </a:r>
          </a:p>
          <a:p>
            <a:pPr algn="ctr">
              <a:lnSpc>
                <a:spcPts val="3551"/>
              </a:lnSpc>
              <a:spcBef>
                <a:spcPct val="0"/>
              </a:spcBef>
            </a:pPr>
            <a:r>
              <a:rPr lang="en-US" sz="2400" spc="-96">
                <a:solidFill>
                  <a:srgbClr val="000000"/>
                </a:solidFill>
                <a:latin typeface="윤고딕 Bold"/>
                <a:ea typeface="윤고딕 Bold"/>
                <a:cs typeface="윤고딕 Bold"/>
                <a:sym typeface="윤고딕 Bold"/>
              </a:rPr>
              <a:t>독서를 통해 치유하는 활동</a:t>
            </a:r>
          </a:p>
        </p:txBody>
      </p:sp>
      <p:sp>
        <p:nvSpPr>
          <p:cNvPr name="TextBox 23" id="23"/>
          <p:cNvSpPr txBox="true"/>
          <p:nvPr/>
        </p:nvSpPr>
        <p:spPr>
          <a:xfrm rot="0">
            <a:off x="4578639" y="6732140"/>
            <a:ext cx="2839859" cy="1157673"/>
          </a:xfrm>
          <a:prstGeom prst="rect">
            <a:avLst/>
          </a:prstGeom>
        </p:spPr>
        <p:txBody>
          <a:bodyPr anchor="t" rtlCol="false" tIns="0" lIns="0" bIns="0" rIns="0">
            <a:spAutoFit/>
          </a:bodyPr>
          <a:lstStyle/>
          <a:p>
            <a:pPr algn="ctr">
              <a:lnSpc>
                <a:spcPts val="5179"/>
              </a:lnSpc>
              <a:spcBef>
                <a:spcPct val="0"/>
              </a:spcBef>
            </a:pPr>
            <a:r>
              <a:rPr lang="en-US" sz="3499" spc="-139">
                <a:solidFill>
                  <a:srgbClr val="E4032E"/>
                </a:solidFill>
                <a:latin typeface="윤고딕 Bold"/>
                <a:ea typeface="윤고딕 Bold"/>
                <a:cs typeface="윤고딕 Bold"/>
                <a:sym typeface="윤고딕 Bold"/>
              </a:rPr>
              <a:t>Meditation</a:t>
            </a:r>
          </a:p>
          <a:p>
            <a:pPr algn="ctr">
              <a:lnSpc>
                <a:spcPts val="3551"/>
              </a:lnSpc>
              <a:spcBef>
                <a:spcPct val="0"/>
              </a:spcBef>
            </a:pPr>
            <a:r>
              <a:rPr lang="en-US" sz="2400" spc="-96">
                <a:solidFill>
                  <a:srgbClr val="000000"/>
                </a:solidFill>
                <a:latin typeface="윤고딕 Bold"/>
                <a:ea typeface="윤고딕 Bold"/>
                <a:cs typeface="윤고딕 Bold"/>
                <a:sym typeface="윤고딕 Bold"/>
              </a:rPr>
              <a:t>명상</a:t>
            </a:r>
          </a:p>
        </p:txBody>
      </p:sp>
      <p:sp>
        <p:nvSpPr>
          <p:cNvPr name="TextBox 24" id="24"/>
          <p:cNvSpPr txBox="true"/>
          <p:nvPr/>
        </p:nvSpPr>
        <p:spPr>
          <a:xfrm rot="0">
            <a:off x="9920969" y="6732412"/>
            <a:ext cx="3785344" cy="1157673"/>
          </a:xfrm>
          <a:prstGeom prst="rect">
            <a:avLst/>
          </a:prstGeom>
        </p:spPr>
        <p:txBody>
          <a:bodyPr anchor="t" rtlCol="false" tIns="0" lIns="0" bIns="0" rIns="0">
            <a:spAutoFit/>
          </a:bodyPr>
          <a:lstStyle/>
          <a:p>
            <a:pPr algn="ctr">
              <a:lnSpc>
                <a:spcPts val="5179"/>
              </a:lnSpc>
              <a:spcBef>
                <a:spcPct val="0"/>
              </a:spcBef>
            </a:pPr>
            <a:r>
              <a:rPr lang="en-US" sz="3499" spc="-139">
                <a:solidFill>
                  <a:srgbClr val="E4032E"/>
                </a:solidFill>
                <a:latin typeface="윤고딕 Bold"/>
                <a:ea typeface="윤고딕 Bold"/>
                <a:cs typeface="윤고딕 Bold"/>
                <a:sym typeface="윤고딕 Bold"/>
              </a:rPr>
              <a:t>Communication</a:t>
            </a:r>
          </a:p>
          <a:p>
            <a:pPr algn="ctr">
              <a:lnSpc>
                <a:spcPts val="3551"/>
              </a:lnSpc>
              <a:spcBef>
                <a:spcPct val="0"/>
              </a:spcBef>
            </a:pPr>
            <a:r>
              <a:rPr lang="en-US" sz="2400" spc="-96">
                <a:solidFill>
                  <a:srgbClr val="000000"/>
                </a:solidFill>
                <a:latin typeface="윤고딕 Bold"/>
                <a:ea typeface="윤고딕 Bold"/>
                <a:cs typeface="윤고딕 Bold"/>
                <a:sym typeface="윤고딕 Bold"/>
              </a:rPr>
              <a:t>대화</a:t>
            </a:r>
          </a:p>
        </p:txBody>
      </p:sp>
      <p:sp>
        <p:nvSpPr>
          <p:cNvPr name="TextBox 25" id="25"/>
          <p:cNvSpPr txBox="true"/>
          <p:nvPr/>
        </p:nvSpPr>
        <p:spPr>
          <a:xfrm rot="0">
            <a:off x="10196338" y="8718613"/>
            <a:ext cx="3073204" cy="1157674"/>
          </a:xfrm>
          <a:prstGeom prst="rect">
            <a:avLst/>
          </a:prstGeom>
        </p:spPr>
        <p:txBody>
          <a:bodyPr anchor="t" rtlCol="false" tIns="0" lIns="0" bIns="0" rIns="0">
            <a:spAutoFit/>
          </a:bodyPr>
          <a:lstStyle/>
          <a:p>
            <a:pPr algn="ctr">
              <a:lnSpc>
                <a:spcPts val="5179"/>
              </a:lnSpc>
              <a:spcBef>
                <a:spcPct val="0"/>
              </a:spcBef>
            </a:pPr>
            <a:r>
              <a:rPr lang="en-US" sz="3499" spc="-139">
                <a:solidFill>
                  <a:srgbClr val="E4032E"/>
                </a:solidFill>
                <a:latin typeface="윤고딕 Bold"/>
                <a:ea typeface="윤고딕 Bold"/>
                <a:cs typeface="윤고딕 Bold"/>
                <a:sym typeface="윤고딕 Bold"/>
              </a:rPr>
              <a:t>Picture story</a:t>
            </a:r>
          </a:p>
          <a:p>
            <a:pPr algn="ctr">
              <a:lnSpc>
                <a:spcPts val="3551"/>
              </a:lnSpc>
              <a:spcBef>
                <a:spcPct val="0"/>
              </a:spcBef>
            </a:pPr>
            <a:r>
              <a:rPr lang="en-US" sz="2400" spc="-96">
                <a:solidFill>
                  <a:srgbClr val="000000"/>
                </a:solidFill>
                <a:latin typeface="윤고딕 Bold"/>
                <a:ea typeface="윤고딕 Bold"/>
                <a:cs typeface="윤고딕 Bold"/>
                <a:sym typeface="윤고딕 Bold"/>
              </a:rPr>
              <a:t>그림이야기</a:t>
            </a:r>
          </a:p>
        </p:txBody>
      </p:sp>
      <p:sp>
        <p:nvSpPr>
          <p:cNvPr name="TextBox 26" id="26"/>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8</a:t>
              </a:r>
            </a:p>
          </p:txBody>
        </p:sp>
      </p:grpSp>
      <p:sp>
        <p:nvSpPr>
          <p:cNvPr name="Freeform 6" id="6"/>
          <p:cNvSpPr/>
          <p:nvPr/>
        </p:nvSpPr>
        <p:spPr>
          <a:xfrm flipH="false" flipV="false" rot="0">
            <a:off x="4329196" y="3441171"/>
            <a:ext cx="4626816" cy="4212956"/>
          </a:xfrm>
          <a:custGeom>
            <a:avLst/>
            <a:gdLst/>
            <a:ahLst/>
            <a:cxnLst/>
            <a:rect r="r" b="b" t="t" l="l"/>
            <a:pathLst>
              <a:path h="4212956" w="4626816">
                <a:moveTo>
                  <a:pt x="0" y="0"/>
                </a:moveTo>
                <a:lnTo>
                  <a:pt x="4626816" y="0"/>
                </a:lnTo>
                <a:lnTo>
                  <a:pt x="4626816" y="4212956"/>
                </a:lnTo>
                <a:lnTo>
                  <a:pt x="0" y="4212956"/>
                </a:lnTo>
                <a:lnTo>
                  <a:pt x="0" y="0"/>
                </a:lnTo>
                <a:close/>
              </a:path>
            </a:pathLst>
          </a:custGeom>
          <a:blipFill>
            <a:blip r:embed="rId2"/>
            <a:stretch>
              <a:fillRect l="0" t="-4911" r="0" b="-4911"/>
            </a:stretch>
          </a:blipFill>
        </p:spPr>
      </p:sp>
      <p:sp>
        <p:nvSpPr>
          <p:cNvPr name="Freeform 7" id="7"/>
          <p:cNvSpPr/>
          <p:nvPr/>
        </p:nvSpPr>
        <p:spPr>
          <a:xfrm flipH="false" flipV="false" rot="0">
            <a:off x="10256434" y="3342562"/>
            <a:ext cx="4626816" cy="4212956"/>
          </a:xfrm>
          <a:custGeom>
            <a:avLst/>
            <a:gdLst/>
            <a:ahLst/>
            <a:cxnLst/>
            <a:rect r="r" b="b" t="t" l="l"/>
            <a:pathLst>
              <a:path h="4212956" w="4626816">
                <a:moveTo>
                  <a:pt x="0" y="0"/>
                </a:moveTo>
                <a:lnTo>
                  <a:pt x="4626815" y="0"/>
                </a:lnTo>
                <a:lnTo>
                  <a:pt x="4626815" y="4212956"/>
                </a:lnTo>
                <a:lnTo>
                  <a:pt x="0" y="4212956"/>
                </a:lnTo>
                <a:lnTo>
                  <a:pt x="0" y="0"/>
                </a:lnTo>
                <a:close/>
              </a:path>
            </a:pathLst>
          </a:custGeom>
          <a:blipFill>
            <a:blip r:embed="rId3"/>
            <a:stretch>
              <a:fillRect l="0" t="-4911" r="0" b="-4911"/>
            </a:stretch>
          </a:blipFill>
        </p:spPr>
      </p:sp>
      <p:sp>
        <p:nvSpPr>
          <p:cNvPr name="TextBox 8" id="8"/>
          <p:cNvSpPr txBox="true"/>
          <p:nvPr/>
        </p:nvSpPr>
        <p:spPr>
          <a:xfrm rot="0">
            <a:off x="5630042" y="188972"/>
            <a:ext cx="7027917"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TextBox 9" id="9"/>
          <p:cNvSpPr txBox="true"/>
          <p:nvPr/>
        </p:nvSpPr>
        <p:spPr>
          <a:xfrm rot="0">
            <a:off x="8816728" y="1323883"/>
            <a:ext cx="2879411"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특장점 및 차별점</a:t>
            </a:r>
          </a:p>
        </p:txBody>
      </p:sp>
      <p:sp>
        <p:nvSpPr>
          <p:cNvPr name="TextBox 10" id="10"/>
          <p:cNvSpPr txBox="true"/>
          <p:nvPr/>
        </p:nvSpPr>
        <p:spPr>
          <a:xfrm rot="0">
            <a:off x="5251332" y="1900192"/>
            <a:ext cx="8305187" cy="1480717"/>
          </a:xfrm>
          <a:prstGeom prst="rect">
            <a:avLst/>
          </a:prstGeom>
        </p:spPr>
        <p:txBody>
          <a:bodyPr anchor="t" rtlCol="false" tIns="0" lIns="0" bIns="0" rIns="0">
            <a:spAutoFit/>
          </a:bodyPr>
          <a:lstStyle/>
          <a:p>
            <a:pPr algn="ctr">
              <a:lnSpc>
                <a:spcPts val="6630"/>
              </a:lnSpc>
              <a:spcBef>
                <a:spcPct val="0"/>
              </a:spcBef>
            </a:pPr>
            <a:r>
              <a:rPr lang="en-US" sz="4479" spc="-179">
                <a:solidFill>
                  <a:srgbClr val="E4032E"/>
                </a:solidFill>
                <a:latin typeface="윤고딕 Bold"/>
                <a:ea typeface="윤고딕 Bold"/>
                <a:cs typeface="윤고딕 Bold"/>
                <a:sym typeface="윤고딕 Bold"/>
              </a:rPr>
              <a:t>Meditation</a:t>
            </a:r>
          </a:p>
          <a:p>
            <a:pPr algn="ctr">
              <a:lnSpc>
                <a:spcPts val="4638"/>
              </a:lnSpc>
              <a:spcBef>
                <a:spcPct val="0"/>
              </a:spcBef>
            </a:pPr>
            <a:r>
              <a:rPr lang="en-US" sz="3134" spc="-125">
                <a:solidFill>
                  <a:srgbClr val="000000"/>
                </a:solidFill>
                <a:latin typeface="윤고딕 Bold"/>
                <a:ea typeface="윤고딕 Bold"/>
                <a:cs typeface="윤고딕 Bold"/>
                <a:sym typeface="윤고딕 Bold"/>
              </a:rPr>
              <a:t>명상</a:t>
            </a:r>
          </a:p>
        </p:txBody>
      </p:sp>
      <p:sp>
        <p:nvSpPr>
          <p:cNvPr name="TextBox 11" id="11"/>
          <p:cNvSpPr txBox="true"/>
          <p:nvPr/>
        </p:nvSpPr>
        <p:spPr>
          <a:xfrm rot="0">
            <a:off x="4292354" y="8728843"/>
            <a:ext cx="12446993" cy="436423"/>
          </a:xfrm>
          <a:prstGeom prst="rect">
            <a:avLst/>
          </a:prstGeom>
        </p:spPr>
        <p:txBody>
          <a:bodyPr anchor="t" rtlCol="false" tIns="0" lIns="0" bIns="0" rIns="0">
            <a:spAutoFit/>
          </a:bodyPr>
          <a:lstStyle/>
          <a:p>
            <a:pPr algn="ctr">
              <a:lnSpc>
                <a:spcPts val="3332"/>
              </a:lnSpc>
              <a:spcBef>
                <a:spcPct val="0"/>
              </a:spcBef>
            </a:pPr>
            <a:r>
              <a:rPr lang="en-US" sz="2251" spc="-90">
                <a:solidFill>
                  <a:srgbClr val="000000"/>
                </a:solidFill>
                <a:latin typeface="윤고딕 Bold"/>
                <a:ea typeface="윤고딕 Bold"/>
                <a:cs typeface="윤고딕 Bold"/>
                <a:sym typeface="윤고딕 Bold"/>
              </a:rPr>
              <a:t>스트레스를 줄이고, 심리적인 어려움을 완화하며, 자신에 대한 이해를 높이는 데 많은 도움이 됩니다.</a:t>
            </a:r>
          </a:p>
        </p:txBody>
      </p:sp>
      <p:sp>
        <p:nvSpPr>
          <p:cNvPr name="TextBox 12" id="12"/>
          <p:cNvSpPr txBox="true"/>
          <p:nvPr/>
        </p:nvSpPr>
        <p:spPr>
          <a:xfrm rot="0">
            <a:off x="4292354" y="8168595"/>
            <a:ext cx="10620045" cy="436423"/>
          </a:xfrm>
          <a:prstGeom prst="rect">
            <a:avLst/>
          </a:prstGeom>
        </p:spPr>
        <p:txBody>
          <a:bodyPr anchor="t" rtlCol="false" tIns="0" lIns="0" bIns="0" rIns="0">
            <a:spAutoFit/>
          </a:bodyPr>
          <a:lstStyle/>
          <a:p>
            <a:pPr algn="ctr">
              <a:lnSpc>
                <a:spcPts val="3332"/>
              </a:lnSpc>
              <a:spcBef>
                <a:spcPct val="0"/>
              </a:spcBef>
            </a:pPr>
            <a:r>
              <a:rPr lang="en-US" sz="2251" spc="-90">
                <a:solidFill>
                  <a:srgbClr val="000000"/>
                </a:solidFill>
                <a:latin typeface="윤고딕 Bold"/>
                <a:ea typeface="윤고딕 Bold"/>
                <a:cs typeface="윤고딕 Bold"/>
                <a:sym typeface="윤고딕 Bold"/>
              </a:rPr>
              <a:t>심박수를 낮추고 면역 기능을 향상시키는 등 신체적으로도 긍정적인 영향을 미칩니다.</a:t>
            </a:r>
          </a:p>
        </p:txBody>
      </p:sp>
      <p:sp>
        <p:nvSpPr>
          <p:cNvPr name="TextBox 13" id="13"/>
          <p:cNvSpPr txBox="true"/>
          <p:nvPr/>
        </p:nvSpPr>
        <p:spPr>
          <a:xfrm rot="0">
            <a:off x="4329196" y="7609308"/>
            <a:ext cx="7017743" cy="436423"/>
          </a:xfrm>
          <a:prstGeom prst="rect">
            <a:avLst/>
          </a:prstGeom>
        </p:spPr>
        <p:txBody>
          <a:bodyPr anchor="t" rtlCol="false" tIns="0" lIns="0" bIns="0" rIns="0">
            <a:spAutoFit/>
          </a:bodyPr>
          <a:lstStyle/>
          <a:p>
            <a:pPr algn="ctr">
              <a:lnSpc>
                <a:spcPts val="3332"/>
              </a:lnSpc>
              <a:spcBef>
                <a:spcPct val="0"/>
              </a:spcBef>
            </a:pPr>
            <a:r>
              <a:rPr lang="en-US" sz="2251" spc="-90">
                <a:solidFill>
                  <a:srgbClr val="000000"/>
                </a:solidFill>
                <a:latin typeface="윤고딕 Bold"/>
                <a:ea typeface="윤고딕 Bold"/>
                <a:cs typeface="윤고딕 Bold"/>
                <a:sym typeface="윤고딕 Bold"/>
              </a:rPr>
              <a:t>감정의 변화를 즉각적으로 조절하는 능력이 향상됩니다. </a:t>
            </a:r>
          </a:p>
        </p:txBody>
      </p:sp>
      <p:sp>
        <p:nvSpPr>
          <p:cNvPr name="TextBox 14" id="14"/>
          <p:cNvSpPr txBox="true"/>
          <p:nvPr/>
        </p:nvSpPr>
        <p:spPr>
          <a:xfrm rot="0">
            <a:off x="4292354" y="9289090"/>
            <a:ext cx="13149457" cy="876706"/>
          </a:xfrm>
          <a:prstGeom prst="rect">
            <a:avLst/>
          </a:prstGeom>
        </p:spPr>
        <p:txBody>
          <a:bodyPr anchor="t" rtlCol="false" tIns="0" lIns="0" bIns="0" rIns="0">
            <a:spAutoFit/>
          </a:bodyPr>
          <a:lstStyle/>
          <a:p>
            <a:pPr algn="l">
              <a:lnSpc>
                <a:spcPts val="3332"/>
              </a:lnSpc>
              <a:spcBef>
                <a:spcPct val="0"/>
              </a:spcBef>
            </a:pPr>
            <a:r>
              <a:rPr lang="en-US" sz="2251" spc="-90">
                <a:solidFill>
                  <a:srgbClr val="000000"/>
                </a:solidFill>
                <a:latin typeface="윤고딕 Bold"/>
                <a:ea typeface="윤고딕 Bold"/>
                <a:cs typeface="윤고딕 Bold"/>
                <a:sym typeface="윤고딕 Bold"/>
              </a:rPr>
              <a:t>자신을 객관적으로 바라볼 수 있는 능력이 향상되고, </a:t>
            </a:r>
          </a:p>
          <a:p>
            <a:pPr algn="l">
              <a:lnSpc>
                <a:spcPts val="3332"/>
              </a:lnSpc>
              <a:spcBef>
                <a:spcPct val="0"/>
              </a:spcBef>
            </a:pPr>
            <a:r>
              <a:rPr lang="en-US" sz="2251" spc="-90">
                <a:solidFill>
                  <a:srgbClr val="000000"/>
                </a:solidFill>
                <a:latin typeface="윤고딕 Bold"/>
                <a:ea typeface="윤고딕 Bold"/>
                <a:cs typeface="윤고딕 Bold"/>
                <a:sym typeface="윤고딕 Bold"/>
              </a:rPr>
              <a:t>자기 인식을 통해 더 나은 결정을 내릴 수 있게 됩니다.</a:t>
            </a:r>
          </a:p>
        </p:txBody>
      </p:sp>
      <p:sp>
        <p:nvSpPr>
          <p:cNvPr name="TextBox 15" id="15"/>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FF8"/>
        </a:solidFill>
      </p:bgPr>
    </p:bg>
    <p:spTree>
      <p:nvGrpSpPr>
        <p:cNvPr id="1" name=""/>
        <p:cNvGrpSpPr/>
        <p:nvPr/>
      </p:nvGrpSpPr>
      <p:grpSpPr>
        <a:xfrm>
          <a:off x="0" y="0"/>
          <a:ext cx="0" cy="0"/>
          <a:chOff x="0" y="0"/>
          <a:chExt cx="0" cy="0"/>
        </a:xfrm>
      </p:grpSpPr>
      <p:sp>
        <p:nvSpPr>
          <p:cNvPr name="AutoShape 2" id="2"/>
          <p:cNvSpPr/>
          <p:nvPr/>
        </p:nvSpPr>
        <p:spPr>
          <a:xfrm rot="0">
            <a:off x="-1478981" y="-6866"/>
            <a:ext cx="19919381" cy="1980145"/>
          </a:xfrm>
          <a:prstGeom prst="rect">
            <a:avLst/>
          </a:prstGeom>
          <a:solidFill>
            <a:srgbClr val="CDE5D5"/>
          </a:solidFill>
          <a:ln cap="sq">
            <a:noFill/>
            <a:prstDash val="solid"/>
            <a:miter/>
          </a:ln>
        </p:spPr>
      </p:sp>
      <p:grpSp>
        <p:nvGrpSpPr>
          <p:cNvPr name="Group 3" id="3"/>
          <p:cNvGrpSpPr/>
          <p:nvPr/>
        </p:nvGrpSpPr>
        <p:grpSpPr>
          <a:xfrm rot="0">
            <a:off x="16776189" y="1028700"/>
            <a:ext cx="966223" cy="12128259"/>
            <a:chOff x="0" y="0"/>
            <a:chExt cx="1288297" cy="16171012"/>
          </a:xfrm>
        </p:grpSpPr>
        <p:sp>
          <p:nvSpPr>
            <p:cNvPr name="AutoShape 4" id="4"/>
            <p:cNvSpPr/>
            <p:nvPr/>
          </p:nvSpPr>
          <p:spPr>
            <a:xfrm rot="0">
              <a:off x="644149" y="2251812"/>
              <a:ext cx="63500" cy="13919200"/>
            </a:xfrm>
            <a:prstGeom prst="rect">
              <a:avLst/>
            </a:prstGeom>
            <a:solidFill>
              <a:srgbClr val="5F8368"/>
            </a:solidFill>
          </p:spPr>
        </p:sp>
        <p:sp>
          <p:nvSpPr>
            <p:cNvPr name="TextBox 5" id="5"/>
            <p:cNvSpPr txBox="true"/>
            <p:nvPr/>
          </p:nvSpPr>
          <p:spPr>
            <a:xfrm rot="0">
              <a:off x="0" y="-57150"/>
              <a:ext cx="1288297" cy="622679"/>
            </a:xfrm>
            <a:prstGeom prst="rect">
              <a:avLst/>
            </a:prstGeom>
          </p:spPr>
          <p:txBody>
            <a:bodyPr anchor="t" rtlCol="false" tIns="0" lIns="0" bIns="0" rIns="0">
              <a:spAutoFit/>
            </a:bodyPr>
            <a:lstStyle/>
            <a:p>
              <a:pPr algn="ctr">
                <a:lnSpc>
                  <a:spcPts val="3919"/>
                </a:lnSpc>
              </a:pPr>
              <a:r>
                <a:rPr lang="en-US" b="true" sz="2800" spc="221">
                  <a:solidFill>
                    <a:srgbClr val="5F8368"/>
                  </a:solidFill>
                  <a:latin typeface="Glacial Indifference Bold"/>
                  <a:ea typeface="Glacial Indifference Bold"/>
                  <a:cs typeface="Glacial Indifference Bold"/>
                  <a:sym typeface="Glacial Indifference Bold"/>
                </a:rPr>
                <a:t>9</a:t>
              </a:r>
            </a:p>
          </p:txBody>
        </p:sp>
      </p:grpSp>
      <p:sp>
        <p:nvSpPr>
          <p:cNvPr name="TextBox 6" id="6"/>
          <p:cNvSpPr txBox="true"/>
          <p:nvPr/>
        </p:nvSpPr>
        <p:spPr>
          <a:xfrm rot="0">
            <a:off x="5630042" y="188972"/>
            <a:ext cx="7027917" cy="1245057"/>
          </a:xfrm>
          <a:prstGeom prst="rect">
            <a:avLst/>
          </a:prstGeom>
        </p:spPr>
        <p:txBody>
          <a:bodyPr anchor="t" rtlCol="false" tIns="0" lIns="0" bIns="0" rIns="0">
            <a:spAutoFit/>
          </a:bodyPr>
          <a:lstStyle/>
          <a:p>
            <a:pPr algn="ctr">
              <a:lnSpc>
                <a:spcPts val="9660"/>
              </a:lnSpc>
            </a:pPr>
            <a:r>
              <a:rPr lang="en-US" sz="6900">
                <a:solidFill>
                  <a:srgbClr val="366E1E"/>
                </a:solidFill>
                <a:latin typeface="윤고딕 Bold"/>
                <a:ea typeface="윤고딕 Bold"/>
                <a:cs typeface="윤고딕 Bold"/>
                <a:sym typeface="윤고딕 Bold"/>
              </a:rPr>
              <a:t>프로젝트 개요</a:t>
            </a:r>
          </a:p>
        </p:txBody>
      </p:sp>
      <p:sp>
        <p:nvSpPr>
          <p:cNvPr name="TextBox 7" id="7"/>
          <p:cNvSpPr txBox="true"/>
          <p:nvPr/>
        </p:nvSpPr>
        <p:spPr>
          <a:xfrm rot="0">
            <a:off x="8816728" y="1323883"/>
            <a:ext cx="2879411" cy="567340"/>
          </a:xfrm>
          <a:prstGeom prst="rect">
            <a:avLst/>
          </a:prstGeom>
        </p:spPr>
        <p:txBody>
          <a:bodyPr anchor="t" rtlCol="false" tIns="0" lIns="0" bIns="0" rIns="0">
            <a:spAutoFit/>
          </a:bodyPr>
          <a:lstStyle/>
          <a:p>
            <a:pPr algn="r">
              <a:lnSpc>
                <a:spcPts val="4446"/>
              </a:lnSpc>
            </a:pPr>
            <a:r>
              <a:rPr lang="en-US" sz="3004" spc="-120">
                <a:solidFill>
                  <a:srgbClr val="2F4415"/>
                </a:solidFill>
                <a:latin typeface="윤고딕 Bold"/>
                <a:ea typeface="윤고딕 Bold"/>
                <a:cs typeface="윤고딕 Bold"/>
                <a:sym typeface="윤고딕 Bold"/>
              </a:rPr>
              <a:t>특장점 및 차별점</a:t>
            </a:r>
          </a:p>
        </p:txBody>
      </p:sp>
      <p:sp>
        <p:nvSpPr>
          <p:cNvPr name="TextBox 8" id="8"/>
          <p:cNvSpPr txBox="true"/>
          <p:nvPr/>
        </p:nvSpPr>
        <p:spPr>
          <a:xfrm rot="0">
            <a:off x="5233379" y="1847590"/>
            <a:ext cx="8305187" cy="1480717"/>
          </a:xfrm>
          <a:prstGeom prst="rect">
            <a:avLst/>
          </a:prstGeom>
        </p:spPr>
        <p:txBody>
          <a:bodyPr anchor="t" rtlCol="false" tIns="0" lIns="0" bIns="0" rIns="0">
            <a:spAutoFit/>
          </a:bodyPr>
          <a:lstStyle/>
          <a:p>
            <a:pPr algn="ctr">
              <a:lnSpc>
                <a:spcPts val="6630"/>
              </a:lnSpc>
              <a:spcBef>
                <a:spcPct val="0"/>
              </a:spcBef>
            </a:pPr>
            <a:r>
              <a:rPr lang="en-US" sz="4479" spc="-179">
                <a:solidFill>
                  <a:srgbClr val="FF0000"/>
                </a:solidFill>
                <a:latin typeface="윤고딕 Bold"/>
                <a:ea typeface="윤고딕 Bold"/>
                <a:cs typeface="윤고딕 Bold"/>
                <a:sym typeface="윤고딕 Bold"/>
              </a:rPr>
              <a:t>Communication</a:t>
            </a:r>
          </a:p>
          <a:p>
            <a:pPr algn="ctr">
              <a:lnSpc>
                <a:spcPts val="4638"/>
              </a:lnSpc>
              <a:spcBef>
                <a:spcPct val="0"/>
              </a:spcBef>
            </a:pPr>
            <a:r>
              <a:rPr lang="en-US" sz="3134" spc="-125">
                <a:solidFill>
                  <a:srgbClr val="000000"/>
                </a:solidFill>
                <a:latin typeface="윤고딕 Bold"/>
                <a:ea typeface="윤고딕 Bold"/>
                <a:cs typeface="윤고딕 Bold"/>
                <a:sym typeface="윤고딕 Bold"/>
              </a:rPr>
              <a:t>대화</a:t>
            </a:r>
          </a:p>
        </p:txBody>
      </p:sp>
      <p:sp>
        <p:nvSpPr>
          <p:cNvPr name="Freeform 9" id="9"/>
          <p:cNvSpPr/>
          <p:nvPr/>
        </p:nvSpPr>
        <p:spPr>
          <a:xfrm flipH="false" flipV="false" rot="0">
            <a:off x="4116936" y="3410857"/>
            <a:ext cx="4759533" cy="4759533"/>
          </a:xfrm>
          <a:custGeom>
            <a:avLst/>
            <a:gdLst/>
            <a:ahLst/>
            <a:cxnLst/>
            <a:rect r="r" b="b" t="t" l="l"/>
            <a:pathLst>
              <a:path h="4759533" w="4759533">
                <a:moveTo>
                  <a:pt x="0" y="0"/>
                </a:moveTo>
                <a:lnTo>
                  <a:pt x="4759533" y="0"/>
                </a:lnTo>
                <a:lnTo>
                  <a:pt x="4759533" y="4759533"/>
                </a:lnTo>
                <a:lnTo>
                  <a:pt x="0" y="4759533"/>
                </a:lnTo>
                <a:lnTo>
                  <a:pt x="0" y="0"/>
                </a:lnTo>
                <a:close/>
              </a:path>
            </a:pathLst>
          </a:custGeom>
          <a:blipFill>
            <a:blip r:embed="rId2"/>
            <a:stretch>
              <a:fillRect l="0" t="0" r="0" b="0"/>
            </a:stretch>
          </a:blipFill>
        </p:spPr>
      </p:sp>
      <p:sp>
        <p:nvSpPr>
          <p:cNvPr name="Freeform 10" id="10"/>
          <p:cNvSpPr/>
          <p:nvPr/>
        </p:nvSpPr>
        <p:spPr>
          <a:xfrm flipH="false" flipV="false" rot="0">
            <a:off x="9895477" y="3410857"/>
            <a:ext cx="4759533" cy="4759533"/>
          </a:xfrm>
          <a:custGeom>
            <a:avLst/>
            <a:gdLst/>
            <a:ahLst/>
            <a:cxnLst/>
            <a:rect r="r" b="b" t="t" l="l"/>
            <a:pathLst>
              <a:path h="4759533" w="4759533">
                <a:moveTo>
                  <a:pt x="0" y="0"/>
                </a:moveTo>
                <a:lnTo>
                  <a:pt x="4759533" y="0"/>
                </a:lnTo>
                <a:lnTo>
                  <a:pt x="4759533" y="4759533"/>
                </a:lnTo>
                <a:lnTo>
                  <a:pt x="0" y="4759533"/>
                </a:lnTo>
                <a:lnTo>
                  <a:pt x="0" y="0"/>
                </a:lnTo>
                <a:close/>
              </a:path>
            </a:pathLst>
          </a:custGeom>
          <a:blipFill>
            <a:blip r:embed="rId3"/>
            <a:stretch>
              <a:fillRect l="0" t="0" r="0" b="0"/>
            </a:stretch>
          </a:blipFill>
        </p:spPr>
      </p:sp>
      <p:sp>
        <p:nvSpPr>
          <p:cNvPr name="TextBox 11" id="11"/>
          <p:cNvSpPr txBox="true"/>
          <p:nvPr/>
        </p:nvSpPr>
        <p:spPr>
          <a:xfrm rot="0">
            <a:off x="4140233" y="9468351"/>
            <a:ext cx="9072067" cy="406101"/>
          </a:xfrm>
          <a:prstGeom prst="rect">
            <a:avLst/>
          </a:prstGeom>
        </p:spPr>
        <p:txBody>
          <a:bodyPr anchor="t" rtlCol="false" tIns="0" lIns="0" bIns="0" rIns="0">
            <a:spAutoFit/>
          </a:bodyPr>
          <a:lstStyle/>
          <a:p>
            <a:pPr algn="ctr">
              <a:lnSpc>
                <a:spcPts val="3182"/>
              </a:lnSpc>
              <a:spcBef>
                <a:spcPct val="0"/>
              </a:spcBef>
            </a:pPr>
            <a:r>
              <a:rPr lang="en-US" sz="2150" spc="-86">
                <a:solidFill>
                  <a:srgbClr val="000000"/>
                </a:solidFill>
                <a:latin typeface="윤고딕 Bold"/>
                <a:ea typeface="윤고딕 Bold"/>
                <a:cs typeface="윤고딕 Bold"/>
                <a:sym typeface="윤고딕 Bold"/>
              </a:rPr>
              <a:t>자기 이해와 행동의 긍정적인 변화를 유도하며 우울증 개선에 도움을 줍니다.</a:t>
            </a:r>
          </a:p>
        </p:txBody>
      </p:sp>
      <p:sp>
        <p:nvSpPr>
          <p:cNvPr name="TextBox 12" id="12"/>
          <p:cNvSpPr txBox="true"/>
          <p:nvPr/>
        </p:nvSpPr>
        <p:spPr>
          <a:xfrm rot="0">
            <a:off x="4116936" y="8957475"/>
            <a:ext cx="13174597" cy="406101"/>
          </a:xfrm>
          <a:prstGeom prst="rect">
            <a:avLst/>
          </a:prstGeom>
        </p:spPr>
        <p:txBody>
          <a:bodyPr anchor="t" rtlCol="false" tIns="0" lIns="0" bIns="0" rIns="0">
            <a:spAutoFit/>
          </a:bodyPr>
          <a:lstStyle/>
          <a:p>
            <a:pPr algn="ctr">
              <a:lnSpc>
                <a:spcPts val="3182"/>
              </a:lnSpc>
              <a:spcBef>
                <a:spcPct val="0"/>
              </a:spcBef>
            </a:pPr>
            <a:r>
              <a:rPr lang="en-US" sz="2150" spc="-86">
                <a:solidFill>
                  <a:srgbClr val="000000"/>
                </a:solidFill>
                <a:latin typeface="윤고딕 Bold"/>
                <a:ea typeface="윤고딕 Bold"/>
                <a:cs typeface="윤고딕 Bold"/>
                <a:sym typeface="윤고딕 Bold"/>
              </a:rPr>
              <a:t>자신의 상황을 새로운 관점에서 볼 수 있는 기회를 얻고, 문제 해결에 대한 다양한 접근법을 발견할 수 있습니다.</a:t>
            </a:r>
          </a:p>
        </p:txBody>
      </p:sp>
      <p:sp>
        <p:nvSpPr>
          <p:cNvPr name="TextBox 13" id="13"/>
          <p:cNvSpPr txBox="true"/>
          <p:nvPr/>
        </p:nvSpPr>
        <p:spPr>
          <a:xfrm rot="0">
            <a:off x="4140232" y="8446615"/>
            <a:ext cx="11021633" cy="406101"/>
          </a:xfrm>
          <a:prstGeom prst="rect">
            <a:avLst/>
          </a:prstGeom>
        </p:spPr>
        <p:txBody>
          <a:bodyPr anchor="t" rtlCol="false" tIns="0" lIns="0" bIns="0" rIns="0">
            <a:spAutoFit/>
          </a:bodyPr>
          <a:lstStyle/>
          <a:p>
            <a:pPr algn="ctr">
              <a:lnSpc>
                <a:spcPts val="3182"/>
              </a:lnSpc>
              <a:spcBef>
                <a:spcPct val="0"/>
              </a:spcBef>
            </a:pPr>
            <a:r>
              <a:rPr lang="en-US" sz="2150" spc="-86">
                <a:solidFill>
                  <a:srgbClr val="000000"/>
                </a:solidFill>
                <a:latin typeface="윤고딕 Bold"/>
                <a:ea typeface="윤고딕 Bold"/>
                <a:cs typeface="윤고딕 Bold"/>
                <a:sym typeface="윤고딕 Bold"/>
              </a:rPr>
              <a:t>감정을 솔직하게 표현할 기회를 제공하여 스트레스와 불안을 줄이고 심리적 안정감을 줍니다.</a:t>
            </a:r>
          </a:p>
        </p:txBody>
      </p:sp>
      <p:sp>
        <p:nvSpPr>
          <p:cNvPr name="TextBox 14" id="14"/>
          <p:cNvSpPr txBox="true"/>
          <p:nvPr/>
        </p:nvSpPr>
        <p:spPr>
          <a:xfrm rot="0">
            <a:off x="1056855" y="293739"/>
            <a:ext cx="2083579" cy="396257"/>
          </a:xfrm>
          <a:prstGeom prst="rect">
            <a:avLst/>
          </a:prstGeom>
        </p:spPr>
        <p:txBody>
          <a:bodyPr anchor="t" rtlCol="false" tIns="0" lIns="0" bIns="0" rIns="0">
            <a:spAutoFit/>
          </a:bodyPr>
          <a:lstStyle/>
          <a:p>
            <a:pPr algn="ctr">
              <a:lnSpc>
                <a:spcPts val="3359"/>
              </a:lnSpc>
            </a:pPr>
            <a:r>
              <a:rPr lang="en-US" b="true" sz="2400" spc="124">
                <a:solidFill>
                  <a:srgbClr val="F6F6ED"/>
                </a:solidFill>
                <a:latin typeface="Montserrat Bold"/>
                <a:ea typeface="Montserrat Bold"/>
                <a:cs typeface="Montserrat Bold"/>
                <a:sym typeface="Montserrat Bold"/>
              </a:rPr>
              <a:t>B3 </a:t>
            </a:r>
            <a:r>
              <a:rPr lang="en-US" b="true" sz="2400" spc="124">
                <a:solidFill>
                  <a:srgbClr val="F6F6ED"/>
                </a:solidFill>
                <a:latin typeface="Montserrat Bold"/>
                <a:ea typeface="Montserrat Bold"/>
                <a:cs typeface="Montserrat Bold"/>
                <a:sym typeface="Montserrat Bold"/>
              </a:rPr>
              <a:t>• 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F457DF1C0A973B4CB69C16811A4B0E67" ma:contentTypeVersion="11" ma:contentTypeDescription="새 문서를 만듭니다." ma:contentTypeScope="" ma:versionID="75a0707d3718556fe3701a7c501a2d5b">
  <xsd:schema xmlns:xsd="http://www.w3.org/2001/XMLSchema" xmlns:xs="http://www.w3.org/2001/XMLSchema" xmlns:p="http://schemas.microsoft.com/office/2006/metadata/properties" xmlns:ns2="97db8bc0-f255-4bb7-a3c0-da76d003deaf" targetNamespace="http://schemas.microsoft.com/office/2006/metadata/properties" ma:root="true" ma:fieldsID="fa19cfa921c78765876fc6306bcc7cb3" ns2:_="">
    <xsd:import namespace="97db8bc0-f255-4bb7-a3c0-da76d003de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db8bc0-f255-4bb7-a3c0-da76d003d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이미지 태그" ma:readOnly="false" ma:fieldId="{5cf76f15-5ced-4ddc-b409-7134ff3c332f}" ma:taxonomyMulti="true" ma:sspId="fe3e5b8a-98b1-4535-82b3-9fdfa4c55ee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7db8bc0-f255-4bb7-a3c0-da76d003dea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480A989-B7F9-4F8B-8AC0-12810207C87E}"/>
</file>

<file path=customXml/itemProps2.xml><?xml version="1.0" encoding="utf-8"?>
<ds:datastoreItem xmlns:ds="http://schemas.openxmlformats.org/officeDocument/2006/customXml" ds:itemID="{B9089702-A355-4AE6-A809-F4FB41501F43}"/>
</file>

<file path=customXml/itemProps3.xml><?xml version="1.0" encoding="utf-8"?>
<ds:datastoreItem xmlns:ds="http://schemas.openxmlformats.org/officeDocument/2006/customXml" ds:itemID="{F1814273-64D7-450D-A40D-3CB7A415E567}"/>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B3 - Healing sth의 사본</dc:title>
  <cp:revision>1</cp:revision>
  <dcterms:created xsi:type="dcterms:W3CDTF">2006-08-16T00:00:00Z</dcterms:created>
  <dcterms:modified xsi:type="dcterms:W3CDTF">2011-08-01T06:04:30Z</dcterms:modified>
  <dc:identifier>DAGVD9KIcmQ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0x010100F457DF1C0A973B4CB69C16811A4B0E67</vt:lpwstr>
  </property>
</Properties>
</file>